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39"/>
  </p:notesMasterIdLst>
  <p:sldIdLst>
    <p:sldId id="257" r:id="rId7"/>
    <p:sldId id="259" r:id="rId8"/>
    <p:sldId id="258" r:id="rId9"/>
    <p:sldId id="260" r:id="rId10"/>
    <p:sldId id="277" r:id="rId11"/>
    <p:sldId id="275" r:id="rId12"/>
    <p:sldId id="276" r:id="rId13"/>
    <p:sldId id="278" r:id="rId14"/>
    <p:sldId id="279" r:id="rId15"/>
    <p:sldId id="280" r:id="rId16"/>
    <p:sldId id="281" r:id="rId17"/>
    <p:sldId id="271" r:id="rId18"/>
    <p:sldId id="282" r:id="rId19"/>
    <p:sldId id="272" r:id="rId20"/>
    <p:sldId id="283" r:id="rId21"/>
    <p:sldId id="284" r:id="rId22"/>
    <p:sldId id="273" r:id="rId23"/>
    <p:sldId id="285" r:id="rId24"/>
    <p:sldId id="286" r:id="rId25"/>
    <p:sldId id="288" r:id="rId26"/>
    <p:sldId id="291" r:id="rId27"/>
    <p:sldId id="292" r:id="rId28"/>
    <p:sldId id="293" r:id="rId29"/>
    <p:sldId id="274" r:id="rId30"/>
    <p:sldId id="287" r:id="rId31"/>
    <p:sldId id="343" r:id="rId32"/>
    <p:sldId id="344" r:id="rId33"/>
    <p:sldId id="345" r:id="rId34"/>
    <p:sldId id="346" r:id="rId35"/>
    <p:sldId id="347" r:id="rId36"/>
    <p:sldId id="342" r:id="rId37"/>
    <p:sldId id="269" r:id="rId38"/>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664AA-290C-444C-B138-73C2A2EB2A79}" v="428" dt="2025-02-25T08:35:02.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4" autoAdjust="0"/>
    <p:restoredTop sz="78170" autoAdjust="0"/>
  </p:normalViewPr>
  <p:slideViewPr>
    <p:cSldViewPr snapToGrid="0" showGuides="1">
      <p:cViewPr varScale="1">
        <p:scale>
          <a:sx n="85" d="100"/>
          <a:sy n="85" d="100"/>
        </p:scale>
        <p:origin x="17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Mostert" userId="eb7ea22d-29f7-4c30-a8d9-5deb917a9548" providerId="ADAL" clId="{FFF664AA-290C-444C-B138-73C2A2EB2A79}"/>
    <pc:docChg chg="undo custSel addSld delSld modSld sldOrd">
      <pc:chgData name="Bernard Mostert" userId="eb7ea22d-29f7-4c30-a8d9-5deb917a9548" providerId="ADAL" clId="{FFF664AA-290C-444C-B138-73C2A2EB2A79}" dt="2025-02-25T08:47:56.521" v="12134" actId="47"/>
      <pc:docMkLst>
        <pc:docMk/>
      </pc:docMkLst>
      <pc:sldChg chg="modSp mod">
        <pc:chgData name="Bernard Mostert" userId="eb7ea22d-29f7-4c30-a8d9-5deb917a9548" providerId="ADAL" clId="{FFF664AA-290C-444C-B138-73C2A2EB2A79}" dt="2025-02-14T06:56:09.334" v="810" actId="255"/>
        <pc:sldMkLst>
          <pc:docMk/>
          <pc:sldMk cId="2092356048" sldId="257"/>
        </pc:sldMkLst>
        <pc:spChg chg="mod">
          <ac:chgData name="Bernard Mostert" userId="eb7ea22d-29f7-4c30-a8d9-5deb917a9548" providerId="ADAL" clId="{FFF664AA-290C-444C-B138-73C2A2EB2A79}" dt="2025-02-14T06:56:09.334" v="810" actId="255"/>
          <ac:spMkLst>
            <pc:docMk/>
            <pc:sldMk cId="2092356048" sldId="257"/>
            <ac:spMk id="4" creationId="{15FF4FBF-17F7-B9FD-FAB5-32D97FC5BD0B}"/>
          </ac:spMkLst>
        </pc:spChg>
        <pc:spChg chg="mod">
          <ac:chgData name="Bernard Mostert" userId="eb7ea22d-29f7-4c30-a8d9-5deb917a9548" providerId="ADAL" clId="{FFF664AA-290C-444C-B138-73C2A2EB2A79}" dt="2025-02-14T06:55:21.380" v="804" actId="255"/>
          <ac:spMkLst>
            <pc:docMk/>
            <pc:sldMk cId="2092356048" sldId="257"/>
            <ac:spMk id="5" creationId="{AE0F6A9D-3706-FECF-3872-B7D8E5149384}"/>
          </ac:spMkLst>
        </pc:spChg>
      </pc:sldChg>
      <pc:sldChg chg="modSp mod modNotesTx">
        <pc:chgData name="Bernard Mostert" userId="eb7ea22d-29f7-4c30-a8d9-5deb917a9548" providerId="ADAL" clId="{FFF664AA-290C-444C-B138-73C2A2EB2A79}" dt="2025-02-13T09:42:32.063" v="716" actId="6549"/>
        <pc:sldMkLst>
          <pc:docMk/>
          <pc:sldMk cId="3569995986" sldId="258"/>
        </pc:sldMkLst>
        <pc:spChg chg="mod">
          <ac:chgData name="Bernard Mostert" userId="eb7ea22d-29f7-4c30-a8d9-5deb917a9548" providerId="ADAL" clId="{FFF664AA-290C-444C-B138-73C2A2EB2A79}" dt="2025-02-13T09:42:32.063" v="716" actId="6549"/>
          <ac:spMkLst>
            <pc:docMk/>
            <pc:sldMk cId="3569995986" sldId="258"/>
            <ac:spMk id="3" creationId="{EB4ABFB9-774B-303D-B84D-E5399F3C53D8}"/>
          </ac:spMkLst>
        </pc:spChg>
      </pc:sldChg>
      <pc:sldChg chg="addSp delSp modSp mod ord modNotesTx">
        <pc:chgData name="Bernard Mostert" userId="eb7ea22d-29f7-4c30-a8d9-5deb917a9548" providerId="ADAL" clId="{FFF664AA-290C-444C-B138-73C2A2EB2A79}" dt="2025-02-13T09:52:46.855" v="759" actId="1440"/>
        <pc:sldMkLst>
          <pc:docMk/>
          <pc:sldMk cId="829635023" sldId="259"/>
        </pc:sldMkLst>
        <pc:spChg chg="add del mod">
          <ac:chgData name="Bernard Mostert" userId="eb7ea22d-29f7-4c30-a8d9-5deb917a9548" providerId="ADAL" clId="{FFF664AA-290C-444C-B138-73C2A2EB2A79}" dt="2025-02-13T09:45:44.759" v="724" actId="14100"/>
          <ac:spMkLst>
            <pc:docMk/>
            <pc:sldMk cId="829635023" sldId="259"/>
            <ac:spMk id="3" creationId="{6F98C438-16F8-C9CF-9123-275553C7FACB}"/>
          </ac:spMkLst>
        </pc:spChg>
        <pc:spChg chg="add mod">
          <ac:chgData name="Bernard Mostert" userId="eb7ea22d-29f7-4c30-a8d9-5deb917a9548" providerId="ADAL" clId="{FFF664AA-290C-444C-B138-73C2A2EB2A79}" dt="2025-02-13T09:45:51.014" v="725" actId="1076"/>
          <ac:spMkLst>
            <pc:docMk/>
            <pc:sldMk cId="829635023" sldId="259"/>
            <ac:spMk id="6" creationId="{CC60D3EA-E292-E238-E029-17530D554D4E}"/>
          </ac:spMkLst>
        </pc:spChg>
        <pc:picChg chg="add mod">
          <ac:chgData name="Bernard Mostert" userId="eb7ea22d-29f7-4c30-a8d9-5deb917a9548" providerId="ADAL" clId="{FFF664AA-290C-444C-B138-73C2A2EB2A79}" dt="2025-02-13T09:52:46.855" v="759" actId="1440"/>
          <ac:picMkLst>
            <pc:docMk/>
            <pc:sldMk cId="829635023" sldId="259"/>
            <ac:picMk id="5" creationId="{CBECD76E-9BD9-37F0-C7FC-5BE9E8E24A50}"/>
          </ac:picMkLst>
        </pc:picChg>
      </pc:sldChg>
      <pc:sldChg chg="addSp modSp mod">
        <pc:chgData name="Bernard Mostert" userId="eb7ea22d-29f7-4c30-a8d9-5deb917a9548" providerId="ADAL" clId="{FFF664AA-290C-444C-B138-73C2A2EB2A79}" dt="2025-02-13T09:52:35.805" v="758" actId="1440"/>
        <pc:sldMkLst>
          <pc:docMk/>
          <pc:sldMk cId="2961090182" sldId="260"/>
        </pc:sldMkLst>
        <pc:spChg chg="mod">
          <ac:chgData name="Bernard Mostert" userId="eb7ea22d-29f7-4c30-a8d9-5deb917a9548" providerId="ADAL" clId="{FFF664AA-290C-444C-B138-73C2A2EB2A79}" dt="2025-02-13T09:49:02.455" v="748" actId="1076"/>
          <ac:spMkLst>
            <pc:docMk/>
            <pc:sldMk cId="2961090182" sldId="260"/>
            <ac:spMk id="2" creationId="{45E55851-F7EA-E8EA-9DDE-53E352CD5F74}"/>
          </ac:spMkLst>
        </pc:spChg>
        <pc:spChg chg="add mod">
          <ac:chgData name="Bernard Mostert" userId="eb7ea22d-29f7-4c30-a8d9-5deb917a9548" providerId="ADAL" clId="{FFF664AA-290C-444C-B138-73C2A2EB2A79}" dt="2025-02-13T09:52:05.505" v="757" actId="207"/>
          <ac:spMkLst>
            <pc:docMk/>
            <pc:sldMk cId="2961090182" sldId="260"/>
            <ac:spMk id="6" creationId="{6CBC0A9E-C77D-C4C4-A42A-314531A8637F}"/>
          </ac:spMkLst>
        </pc:spChg>
        <pc:picChg chg="add mod">
          <ac:chgData name="Bernard Mostert" userId="eb7ea22d-29f7-4c30-a8d9-5deb917a9548" providerId="ADAL" clId="{FFF664AA-290C-444C-B138-73C2A2EB2A79}" dt="2025-02-13T09:52:35.805" v="758" actId="1440"/>
          <ac:picMkLst>
            <pc:docMk/>
            <pc:sldMk cId="2961090182" sldId="260"/>
            <ac:picMk id="4" creationId="{5CAECE2A-E111-D111-342D-1E8DB6B0D999}"/>
          </ac:picMkLst>
        </pc:picChg>
      </pc:sldChg>
      <pc:sldChg chg="modSp del mod">
        <pc:chgData name="Bernard Mostert" userId="eb7ea22d-29f7-4c30-a8d9-5deb917a9548" providerId="ADAL" clId="{FFF664AA-290C-444C-B138-73C2A2EB2A79}" dt="2025-02-17T06:34:52.229" v="1043" actId="47"/>
        <pc:sldMkLst>
          <pc:docMk/>
          <pc:sldMk cId="2623935751" sldId="261"/>
        </pc:sldMkLst>
      </pc:sldChg>
      <pc:sldChg chg="del">
        <pc:chgData name="Bernard Mostert" userId="eb7ea22d-29f7-4c30-a8d9-5deb917a9548" providerId="ADAL" clId="{FFF664AA-290C-444C-B138-73C2A2EB2A79}" dt="2025-02-23T13:14:48.660" v="6666" actId="47"/>
        <pc:sldMkLst>
          <pc:docMk/>
          <pc:sldMk cId="2983396441" sldId="262"/>
        </pc:sldMkLst>
      </pc:sldChg>
      <pc:sldChg chg="del">
        <pc:chgData name="Bernard Mostert" userId="eb7ea22d-29f7-4c30-a8d9-5deb917a9548" providerId="ADAL" clId="{FFF664AA-290C-444C-B138-73C2A2EB2A79}" dt="2025-02-23T13:25:33.043" v="6669" actId="47"/>
        <pc:sldMkLst>
          <pc:docMk/>
          <pc:sldMk cId="1447095923" sldId="263"/>
        </pc:sldMkLst>
      </pc:sldChg>
      <pc:sldChg chg="del">
        <pc:chgData name="Bernard Mostert" userId="eb7ea22d-29f7-4c30-a8d9-5deb917a9548" providerId="ADAL" clId="{FFF664AA-290C-444C-B138-73C2A2EB2A79}" dt="2025-02-23T14:27:20.408" v="7475" actId="47"/>
        <pc:sldMkLst>
          <pc:docMk/>
          <pc:sldMk cId="2119983233" sldId="264"/>
        </pc:sldMkLst>
      </pc:sldChg>
      <pc:sldChg chg="del">
        <pc:chgData name="Bernard Mostert" userId="eb7ea22d-29f7-4c30-a8d9-5deb917a9548" providerId="ADAL" clId="{FFF664AA-290C-444C-B138-73C2A2EB2A79}" dt="2025-02-23T14:27:26.107" v="7476" actId="47"/>
        <pc:sldMkLst>
          <pc:docMk/>
          <pc:sldMk cId="2703789323" sldId="265"/>
        </pc:sldMkLst>
      </pc:sldChg>
      <pc:sldChg chg="del">
        <pc:chgData name="Bernard Mostert" userId="eb7ea22d-29f7-4c30-a8d9-5deb917a9548" providerId="ADAL" clId="{FFF664AA-290C-444C-B138-73C2A2EB2A79}" dt="2025-02-25T08:47:42.288" v="12132" actId="47"/>
        <pc:sldMkLst>
          <pc:docMk/>
          <pc:sldMk cId="1022236889" sldId="266"/>
        </pc:sldMkLst>
      </pc:sldChg>
      <pc:sldChg chg="del">
        <pc:chgData name="Bernard Mostert" userId="eb7ea22d-29f7-4c30-a8d9-5deb917a9548" providerId="ADAL" clId="{FFF664AA-290C-444C-B138-73C2A2EB2A79}" dt="2025-02-25T08:47:42.288" v="12132" actId="47"/>
        <pc:sldMkLst>
          <pc:docMk/>
          <pc:sldMk cId="3563704651" sldId="267"/>
        </pc:sldMkLst>
      </pc:sldChg>
      <pc:sldChg chg="del">
        <pc:chgData name="Bernard Mostert" userId="eb7ea22d-29f7-4c30-a8d9-5deb917a9548" providerId="ADAL" clId="{FFF664AA-290C-444C-B138-73C2A2EB2A79}" dt="2025-02-25T08:47:42.288" v="12132" actId="47"/>
        <pc:sldMkLst>
          <pc:docMk/>
          <pc:sldMk cId="1461218187" sldId="268"/>
        </pc:sldMkLst>
      </pc:sldChg>
      <pc:sldChg chg="del">
        <pc:chgData name="Bernard Mostert" userId="eb7ea22d-29f7-4c30-a8d9-5deb917a9548" providerId="ADAL" clId="{FFF664AA-290C-444C-B138-73C2A2EB2A79}" dt="2025-02-23T13:25:05.399" v="6667" actId="47"/>
        <pc:sldMkLst>
          <pc:docMk/>
          <pc:sldMk cId="1703900987" sldId="270"/>
        </pc:sldMkLst>
      </pc:sldChg>
      <pc:sldChg chg="addSp delSp modSp add mod ord">
        <pc:chgData name="Bernard Mostert" userId="eb7ea22d-29f7-4c30-a8d9-5deb917a9548" providerId="ADAL" clId="{FFF664AA-290C-444C-B138-73C2A2EB2A79}" dt="2025-02-14T12:40:05.497" v="948"/>
        <pc:sldMkLst>
          <pc:docMk/>
          <pc:sldMk cId="2529749768" sldId="271"/>
        </pc:sldMkLst>
        <pc:spChg chg="mod">
          <ac:chgData name="Bernard Mostert" userId="eb7ea22d-29f7-4c30-a8d9-5deb917a9548" providerId="ADAL" clId="{FFF664AA-290C-444C-B138-73C2A2EB2A79}" dt="2025-02-14T12:20:12.561" v="839" actId="20577"/>
          <ac:spMkLst>
            <pc:docMk/>
            <pc:sldMk cId="2529749768" sldId="271"/>
            <ac:spMk id="2" creationId="{06F115D4-A8E1-A8B4-C7AE-EBDFFF1552E3}"/>
          </ac:spMkLst>
        </pc:spChg>
        <pc:spChg chg="mod">
          <ac:chgData name="Bernard Mostert" userId="eb7ea22d-29f7-4c30-a8d9-5deb917a9548" providerId="ADAL" clId="{FFF664AA-290C-444C-B138-73C2A2EB2A79}" dt="2025-02-14T12:22:10.128" v="859"/>
          <ac:spMkLst>
            <pc:docMk/>
            <pc:sldMk cId="2529749768" sldId="271"/>
            <ac:spMk id="6" creationId="{EDCA6D4E-AE87-4E53-6FEF-AE5A63BA6618}"/>
          </ac:spMkLst>
        </pc:spChg>
        <pc:picChg chg="add mod">
          <ac:chgData name="Bernard Mostert" userId="eb7ea22d-29f7-4c30-a8d9-5deb917a9548" providerId="ADAL" clId="{FFF664AA-290C-444C-B138-73C2A2EB2A79}" dt="2025-02-14T12:24:51.226" v="878" actId="1440"/>
          <ac:picMkLst>
            <pc:docMk/>
            <pc:sldMk cId="2529749768" sldId="271"/>
            <ac:picMk id="5" creationId="{03F320BA-15C5-727D-BC5E-AEE7F4BB2B9D}"/>
          </ac:picMkLst>
        </pc:picChg>
      </pc:sldChg>
      <pc:sldChg chg="addSp delSp modSp add mod ord">
        <pc:chgData name="Bernard Mostert" userId="eb7ea22d-29f7-4c30-a8d9-5deb917a9548" providerId="ADAL" clId="{FFF664AA-290C-444C-B138-73C2A2EB2A79}" dt="2025-02-14T12:40:04.277" v="946"/>
        <pc:sldMkLst>
          <pc:docMk/>
          <pc:sldMk cId="2496345700" sldId="272"/>
        </pc:sldMkLst>
        <pc:spChg chg="mod">
          <ac:chgData name="Bernard Mostert" userId="eb7ea22d-29f7-4c30-a8d9-5deb917a9548" providerId="ADAL" clId="{FFF664AA-290C-444C-B138-73C2A2EB2A79}" dt="2025-02-14T12:22:40.257" v="870" actId="20577"/>
          <ac:spMkLst>
            <pc:docMk/>
            <pc:sldMk cId="2496345700" sldId="272"/>
            <ac:spMk id="2" creationId="{24C1C038-E7D3-301F-C783-84FB35BF5193}"/>
          </ac:spMkLst>
        </pc:spChg>
        <pc:spChg chg="mod">
          <ac:chgData name="Bernard Mostert" userId="eb7ea22d-29f7-4c30-a8d9-5deb917a9548" providerId="ADAL" clId="{FFF664AA-290C-444C-B138-73C2A2EB2A79}" dt="2025-02-14T12:25:41.588" v="884"/>
          <ac:spMkLst>
            <pc:docMk/>
            <pc:sldMk cId="2496345700" sldId="272"/>
            <ac:spMk id="6" creationId="{3E59B8DB-240F-02B0-72EB-46EF0A536FF3}"/>
          </ac:spMkLst>
        </pc:spChg>
        <pc:picChg chg="add mod">
          <ac:chgData name="Bernard Mostert" userId="eb7ea22d-29f7-4c30-a8d9-5deb917a9548" providerId="ADAL" clId="{FFF664AA-290C-444C-B138-73C2A2EB2A79}" dt="2025-02-14T12:25:11.304" v="883" actId="14100"/>
          <ac:picMkLst>
            <pc:docMk/>
            <pc:sldMk cId="2496345700" sldId="272"/>
            <ac:picMk id="5" creationId="{DCEAC3C0-90DF-1C19-EB7F-DBA2406B5330}"/>
          </ac:picMkLst>
        </pc:picChg>
      </pc:sldChg>
      <pc:sldChg chg="addSp delSp modSp add mod ord">
        <pc:chgData name="Bernard Mostert" userId="eb7ea22d-29f7-4c30-a8d9-5deb917a9548" providerId="ADAL" clId="{FFF664AA-290C-444C-B138-73C2A2EB2A79}" dt="2025-02-14T12:40:02.730" v="944"/>
        <pc:sldMkLst>
          <pc:docMk/>
          <pc:sldMk cId="434683517" sldId="273"/>
        </pc:sldMkLst>
        <pc:spChg chg="mod">
          <ac:chgData name="Bernard Mostert" userId="eb7ea22d-29f7-4c30-a8d9-5deb917a9548" providerId="ADAL" clId="{FFF664AA-290C-444C-B138-73C2A2EB2A79}" dt="2025-02-14T12:26:02.082" v="907" actId="20577"/>
          <ac:spMkLst>
            <pc:docMk/>
            <pc:sldMk cId="434683517" sldId="273"/>
            <ac:spMk id="2" creationId="{D3BD69A2-9988-B67C-8A79-0DAF39B868DE}"/>
          </ac:spMkLst>
        </pc:spChg>
        <pc:picChg chg="add mod">
          <ac:chgData name="Bernard Mostert" userId="eb7ea22d-29f7-4c30-a8d9-5deb917a9548" providerId="ADAL" clId="{FFF664AA-290C-444C-B138-73C2A2EB2A79}" dt="2025-02-14T12:27:29.245" v="914" actId="1440"/>
          <ac:picMkLst>
            <pc:docMk/>
            <pc:sldMk cId="434683517" sldId="273"/>
            <ac:picMk id="4" creationId="{CF2B1380-A2C5-77C8-33DD-C8CB57ADCCD0}"/>
          </ac:picMkLst>
        </pc:picChg>
      </pc:sldChg>
      <pc:sldChg chg="addSp delSp modSp add mod ord">
        <pc:chgData name="Bernard Mostert" userId="eb7ea22d-29f7-4c30-a8d9-5deb917a9548" providerId="ADAL" clId="{FFF664AA-290C-444C-B138-73C2A2EB2A79}" dt="2025-02-14T12:40:00.689" v="942"/>
        <pc:sldMkLst>
          <pc:docMk/>
          <pc:sldMk cId="3098422149" sldId="274"/>
        </pc:sldMkLst>
        <pc:spChg chg="mod">
          <ac:chgData name="Bernard Mostert" userId="eb7ea22d-29f7-4c30-a8d9-5deb917a9548" providerId="ADAL" clId="{FFF664AA-290C-444C-B138-73C2A2EB2A79}" dt="2025-02-14T12:34:26.834" v="931" actId="20577"/>
          <ac:spMkLst>
            <pc:docMk/>
            <pc:sldMk cId="3098422149" sldId="274"/>
            <ac:spMk id="2" creationId="{543CE1E3-3F6D-3DC8-4633-7DE978FC6615}"/>
          </ac:spMkLst>
        </pc:spChg>
        <pc:spChg chg="mod">
          <ac:chgData name="Bernard Mostert" userId="eb7ea22d-29f7-4c30-a8d9-5deb917a9548" providerId="ADAL" clId="{FFF664AA-290C-444C-B138-73C2A2EB2A79}" dt="2025-02-14T12:39:47.436" v="940"/>
          <ac:spMkLst>
            <pc:docMk/>
            <pc:sldMk cId="3098422149" sldId="274"/>
            <ac:spMk id="6" creationId="{0C082699-F979-72FB-BCAE-66216114B194}"/>
          </ac:spMkLst>
        </pc:spChg>
        <pc:picChg chg="add mod">
          <ac:chgData name="Bernard Mostert" userId="eb7ea22d-29f7-4c30-a8d9-5deb917a9548" providerId="ADAL" clId="{FFF664AA-290C-444C-B138-73C2A2EB2A79}" dt="2025-02-14T12:39:34.375" v="939" actId="1440"/>
          <ac:picMkLst>
            <pc:docMk/>
            <pc:sldMk cId="3098422149" sldId="274"/>
            <ac:picMk id="5" creationId="{368752FB-F0B6-0A9A-BE5E-4633F7B6F2C1}"/>
          </ac:picMkLst>
        </pc:picChg>
      </pc:sldChg>
      <pc:sldChg chg="addSp delSp modSp add mod ord delAnim modAnim modNotesTx">
        <pc:chgData name="Bernard Mostert" userId="eb7ea22d-29f7-4c30-a8d9-5deb917a9548" providerId="ADAL" clId="{FFF664AA-290C-444C-B138-73C2A2EB2A79}" dt="2025-02-18T11:58:34.056" v="2513" actId="20577"/>
        <pc:sldMkLst>
          <pc:docMk/>
          <pc:sldMk cId="467496674" sldId="275"/>
        </pc:sldMkLst>
        <pc:spChg chg="mod">
          <ac:chgData name="Bernard Mostert" userId="eb7ea22d-29f7-4c30-a8d9-5deb917a9548" providerId="ADAL" clId="{FFF664AA-290C-444C-B138-73C2A2EB2A79}" dt="2025-02-18T11:30:20.287" v="1840" actId="20577"/>
          <ac:spMkLst>
            <pc:docMk/>
            <pc:sldMk cId="467496674" sldId="275"/>
            <ac:spMk id="4" creationId="{1D5ADDF2-FCC6-BAD2-FF1A-CFB487F2282C}"/>
          </ac:spMkLst>
        </pc:spChg>
        <pc:spChg chg="add mod">
          <ac:chgData name="Bernard Mostert" userId="eb7ea22d-29f7-4c30-a8d9-5deb917a9548" providerId="ADAL" clId="{FFF664AA-290C-444C-B138-73C2A2EB2A79}" dt="2025-02-18T11:56:45.820" v="2129" actId="20577"/>
          <ac:spMkLst>
            <pc:docMk/>
            <pc:sldMk cId="467496674" sldId="275"/>
            <ac:spMk id="20" creationId="{D157B7CC-3F6B-F754-03F4-813D61770E50}"/>
          </ac:spMkLst>
        </pc:spChg>
      </pc:sldChg>
      <pc:sldChg chg="addSp delSp modSp add mod modAnim modNotesTx">
        <pc:chgData name="Bernard Mostert" userId="eb7ea22d-29f7-4c30-a8d9-5deb917a9548" providerId="ADAL" clId="{FFF664AA-290C-444C-B138-73C2A2EB2A79}" dt="2025-02-18T14:00:46.192" v="2703" actId="20577"/>
        <pc:sldMkLst>
          <pc:docMk/>
          <pc:sldMk cId="4161547045" sldId="276"/>
        </pc:sldMkLst>
        <pc:spChg chg="mod">
          <ac:chgData name="Bernard Mostert" userId="eb7ea22d-29f7-4c30-a8d9-5deb917a9548" providerId="ADAL" clId="{FFF664AA-290C-444C-B138-73C2A2EB2A79}" dt="2025-02-18T09:04:54.850" v="1825" actId="1076"/>
          <ac:spMkLst>
            <pc:docMk/>
            <pc:sldMk cId="4161547045" sldId="276"/>
            <ac:spMk id="4" creationId="{55964F78-7C4F-D867-E27A-9C3B2055063E}"/>
          </ac:spMkLst>
        </pc:spChg>
        <pc:picChg chg="add mod modCrop">
          <ac:chgData name="Bernard Mostert" userId="eb7ea22d-29f7-4c30-a8d9-5deb917a9548" providerId="ADAL" clId="{FFF664AA-290C-444C-B138-73C2A2EB2A79}" dt="2025-02-18T13:08:10.732" v="2523" actId="732"/>
          <ac:picMkLst>
            <pc:docMk/>
            <pc:sldMk cId="4161547045" sldId="276"/>
            <ac:picMk id="3" creationId="{8A60E896-6F96-C0D4-1628-7BF18C50362A}"/>
          </ac:picMkLst>
        </pc:picChg>
        <pc:picChg chg="add mod">
          <ac:chgData name="Bernard Mostert" userId="eb7ea22d-29f7-4c30-a8d9-5deb917a9548" providerId="ADAL" clId="{FFF664AA-290C-444C-B138-73C2A2EB2A79}" dt="2025-02-18T13:33:02.486" v="2548" actId="208"/>
          <ac:picMkLst>
            <pc:docMk/>
            <pc:sldMk cId="4161547045" sldId="276"/>
            <ac:picMk id="7" creationId="{F56711D4-D936-1ECD-1DBE-EFB0DDED0918}"/>
          </ac:picMkLst>
        </pc:picChg>
        <pc:picChg chg="add mod">
          <ac:chgData name="Bernard Mostert" userId="eb7ea22d-29f7-4c30-a8d9-5deb917a9548" providerId="ADAL" clId="{FFF664AA-290C-444C-B138-73C2A2EB2A79}" dt="2025-02-18T13:59:07.963" v="2555" actId="208"/>
          <ac:picMkLst>
            <pc:docMk/>
            <pc:sldMk cId="4161547045" sldId="276"/>
            <ac:picMk id="9" creationId="{DE28B6B5-A6A0-06A3-E102-92D13586BC7F}"/>
          </ac:picMkLst>
        </pc:picChg>
      </pc:sldChg>
      <pc:sldChg chg="addSp delSp modSp add mod">
        <pc:chgData name="Bernard Mostert" userId="eb7ea22d-29f7-4c30-a8d9-5deb917a9548" providerId="ADAL" clId="{FFF664AA-290C-444C-B138-73C2A2EB2A79}" dt="2025-02-18T13:14:15.333" v="2542" actId="1076"/>
        <pc:sldMkLst>
          <pc:docMk/>
          <pc:sldMk cId="1688904574" sldId="277"/>
        </pc:sldMkLst>
        <pc:picChg chg="add mod modCrop">
          <ac:chgData name="Bernard Mostert" userId="eb7ea22d-29f7-4c30-a8d9-5deb917a9548" providerId="ADAL" clId="{FFF664AA-290C-444C-B138-73C2A2EB2A79}" dt="2025-02-18T13:14:02.631" v="2539" actId="1076"/>
          <ac:picMkLst>
            <pc:docMk/>
            <pc:sldMk cId="1688904574" sldId="277"/>
            <ac:picMk id="6" creationId="{CB267311-A3FD-B61C-14C0-26CD7B4B3885}"/>
          </ac:picMkLst>
        </pc:picChg>
        <pc:picChg chg="mod ord">
          <ac:chgData name="Bernard Mostert" userId="eb7ea22d-29f7-4c30-a8d9-5deb917a9548" providerId="ADAL" clId="{FFF664AA-290C-444C-B138-73C2A2EB2A79}" dt="2025-02-18T13:14:15.333" v="2542" actId="1076"/>
          <ac:picMkLst>
            <pc:docMk/>
            <pc:sldMk cId="1688904574" sldId="277"/>
            <ac:picMk id="15" creationId="{F2F4C3E6-1F4C-201A-C455-70ECCDE3EF34}"/>
          </ac:picMkLst>
        </pc:picChg>
      </pc:sldChg>
      <pc:sldChg chg="addSp delSp modSp add mod delAnim modNotesTx">
        <pc:chgData name="Bernard Mostert" userId="eb7ea22d-29f7-4c30-a8d9-5deb917a9548" providerId="ADAL" clId="{FFF664AA-290C-444C-B138-73C2A2EB2A79}" dt="2025-02-21T14:15:46.352" v="4592" actId="20577"/>
        <pc:sldMkLst>
          <pc:docMk/>
          <pc:sldMk cId="395883794" sldId="278"/>
        </pc:sldMkLst>
        <pc:spChg chg="mod">
          <ac:chgData name="Bernard Mostert" userId="eb7ea22d-29f7-4c30-a8d9-5deb917a9548" providerId="ADAL" clId="{FFF664AA-290C-444C-B138-73C2A2EB2A79}" dt="2025-02-19T06:35:05.957" v="2786" actId="20577"/>
          <ac:spMkLst>
            <pc:docMk/>
            <pc:sldMk cId="395883794" sldId="278"/>
            <ac:spMk id="4" creationId="{D48AAA93-29DF-5C68-0376-922F4FF50FB4}"/>
          </ac:spMkLst>
        </pc:spChg>
        <pc:spChg chg="add mod">
          <ac:chgData name="Bernard Mostert" userId="eb7ea22d-29f7-4c30-a8d9-5deb917a9548" providerId="ADAL" clId="{FFF664AA-290C-444C-B138-73C2A2EB2A79}" dt="2025-02-21T14:15:27.398" v="4529" actId="20577"/>
          <ac:spMkLst>
            <pc:docMk/>
            <pc:sldMk cId="395883794" sldId="278"/>
            <ac:spMk id="6" creationId="{38E097A3-49E6-84E6-799A-78CFDB577696}"/>
          </ac:spMkLst>
        </pc:spChg>
      </pc:sldChg>
      <pc:sldChg chg="addSp delSp modSp add mod delAnim modAnim modNotesTx">
        <pc:chgData name="Bernard Mostert" userId="eb7ea22d-29f7-4c30-a8d9-5deb917a9548" providerId="ADAL" clId="{FFF664AA-290C-444C-B138-73C2A2EB2A79}" dt="2025-02-22T14:19:11.086" v="4981"/>
        <pc:sldMkLst>
          <pc:docMk/>
          <pc:sldMk cId="1418042535" sldId="279"/>
        </pc:sldMkLst>
        <pc:spChg chg="mod">
          <ac:chgData name="Bernard Mostert" userId="eb7ea22d-29f7-4c30-a8d9-5deb917a9548" providerId="ADAL" clId="{FFF664AA-290C-444C-B138-73C2A2EB2A79}" dt="2025-02-19T07:11:13.304" v="3045" actId="20577"/>
          <ac:spMkLst>
            <pc:docMk/>
            <pc:sldMk cId="1418042535" sldId="279"/>
            <ac:spMk id="4" creationId="{00048A6D-B5A2-8FE1-F798-F82530032EA4}"/>
          </ac:spMkLst>
        </pc:spChg>
        <pc:spChg chg="add mod">
          <ac:chgData name="Bernard Mostert" userId="eb7ea22d-29f7-4c30-a8d9-5deb917a9548" providerId="ADAL" clId="{FFF664AA-290C-444C-B138-73C2A2EB2A79}" dt="2025-02-21T14:16:59.341" v="4608" actId="164"/>
          <ac:spMkLst>
            <pc:docMk/>
            <pc:sldMk cId="1418042535" sldId="279"/>
            <ac:spMk id="5" creationId="{EE5CF0DC-72FE-91CE-8ACB-0183503CE91A}"/>
          </ac:spMkLst>
        </pc:spChg>
        <pc:spChg chg="mod">
          <ac:chgData name="Bernard Mostert" userId="eb7ea22d-29f7-4c30-a8d9-5deb917a9548" providerId="ADAL" clId="{FFF664AA-290C-444C-B138-73C2A2EB2A79}" dt="2025-02-19T07:48:26.577" v="3304" actId="20577"/>
          <ac:spMkLst>
            <pc:docMk/>
            <pc:sldMk cId="1418042535" sldId="279"/>
            <ac:spMk id="6" creationId="{5BECCDE9-71DE-AEB0-8445-89DAB2B4FEC1}"/>
          </ac:spMkLst>
        </pc:spChg>
        <pc:grpChg chg="add mod">
          <ac:chgData name="Bernard Mostert" userId="eb7ea22d-29f7-4c30-a8d9-5deb917a9548" providerId="ADAL" clId="{FFF664AA-290C-444C-B138-73C2A2EB2A79}" dt="2025-02-21T14:16:59.341" v="4608" actId="164"/>
          <ac:grpSpMkLst>
            <pc:docMk/>
            <pc:sldMk cId="1418042535" sldId="279"/>
            <ac:grpSpMk id="8" creationId="{3F91EB47-E0FE-C0E0-8ADD-E2DD2CD30AEC}"/>
          </ac:grpSpMkLst>
        </pc:grpChg>
        <pc:picChg chg="add mod">
          <ac:chgData name="Bernard Mostert" userId="eb7ea22d-29f7-4c30-a8d9-5deb917a9548" providerId="ADAL" clId="{FFF664AA-290C-444C-B138-73C2A2EB2A79}" dt="2025-02-21T14:16:59.341" v="4608" actId="164"/>
          <ac:picMkLst>
            <pc:docMk/>
            <pc:sldMk cId="1418042535" sldId="279"/>
            <ac:picMk id="2" creationId="{6FBC0F19-5A42-1048-9C27-DFEEB5F5C099}"/>
          </ac:picMkLst>
        </pc:picChg>
        <pc:picChg chg="add mod">
          <ac:chgData name="Bernard Mostert" userId="eb7ea22d-29f7-4c30-a8d9-5deb917a9548" providerId="ADAL" clId="{FFF664AA-290C-444C-B138-73C2A2EB2A79}" dt="2025-02-19T11:26:10.957" v="3331" actId="14100"/>
          <ac:picMkLst>
            <pc:docMk/>
            <pc:sldMk cId="1418042535" sldId="279"/>
            <ac:picMk id="3" creationId="{A94BAA0A-3D0E-46F6-4BB0-D3BA4F14A577}"/>
          </ac:picMkLst>
        </pc:picChg>
        <pc:picChg chg="add mod">
          <ac:chgData name="Bernard Mostert" userId="eb7ea22d-29f7-4c30-a8d9-5deb917a9548" providerId="ADAL" clId="{FFF664AA-290C-444C-B138-73C2A2EB2A79}" dt="2025-02-19T11:26:20.632" v="3334" actId="1076"/>
          <ac:picMkLst>
            <pc:docMk/>
            <pc:sldMk cId="1418042535" sldId="279"/>
            <ac:picMk id="7" creationId="{5C44D666-0A41-0478-2CA9-34928CE2A597}"/>
          </ac:picMkLst>
        </pc:picChg>
        <pc:picChg chg="add">
          <ac:chgData name="Bernard Mostert" userId="eb7ea22d-29f7-4c30-a8d9-5deb917a9548" providerId="ADAL" clId="{FFF664AA-290C-444C-B138-73C2A2EB2A79}" dt="2025-02-22T14:18:52.424" v="4980" actId="22"/>
          <ac:picMkLst>
            <pc:docMk/>
            <pc:sldMk cId="1418042535" sldId="279"/>
            <ac:picMk id="12" creationId="{29AA541B-E81D-FB85-D893-28B0130511C9}"/>
          </ac:picMkLst>
        </pc:picChg>
      </pc:sldChg>
      <pc:sldChg chg="addSp modSp add mod modAnim modNotesTx">
        <pc:chgData name="Bernard Mostert" userId="eb7ea22d-29f7-4c30-a8d9-5deb917a9548" providerId="ADAL" clId="{FFF664AA-290C-444C-B138-73C2A2EB2A79}" dt="2025-02-21T14:19:42.546" v="4767" actId="20577"/>
        <pc:sldMkLst>
          <pc:docMk/>
          <pc:sldMk cId="1142382003" sldId="280"/>
        </pc:sldMkLst>
        <pc:spChg chg="mod">
          <ac:chgData name="Bernard Mostert" userId="eb7ea22d-29f7-4c30-a8d9-5deb917a9548" providerId="ADAL" clId="{FFF664AA-290C-444C-B138-73C2A2EB2A79}" dt="2025-02-19T07:20:28.365" v="3090" actId="20577"/>
          <ac:spMkLst>
            <pc:docMk/>
            <pc:sldMk cId="1142382003" sldId="280"/>
            <ac:spMk id="4" creationId="{96C7AF9C-D58D-E26F-1392-FF97AFAF4550}"/>
          </ac:spMkLst>
        </pc:spChg>
        <pc:spChg chg="mod">
          <ac:chgData name="Bernard Mostert" userId="eb7ea22d-29f7-4c30-a8d9-5deb917a9548" providerId="ADAL" clId="{FFF664AA-290C-444C-B138-73C2A2EB2A79}" dt="2025-02-21T14:19:03.859" v="4679" actId="20577"/>
          <ac:spMkLst>
            <pc:docMk/>
            <pc:sldMk cId="1142382003" sldId="280"/>
            <ac:spMk id="6" creationId="{2D79CCF1-DD54-B833-9797-1D23D57E51C6}"/>
          </ac:spMkLst>
        </pc:spChg>
        <pc:picChg chg="add mod">
          <ac:chgData name="Bernard Mostert" userId="eb7ea22d-29f7-4c30-a8d9-5deb917a9548" providerId="ADAL" clId="{FFF664AA-290C-444C-B138-73C2A2EB2A79}" dt="2025-02-21T14:19:24.209" v="4680" actId="1076"/>
          <ac:picMkLst>
            <pc:docMk/>
            <pc:sldMk cId="1142382003" sldId="280"/>
            <ac:picMk id="3" creationId="{001F7C45-731E-AEF8-3CFB-1F84976304DC}"/>
          </ac:picMkLst>
        </pc:picChg>
      </pc:sldChg>
      <pc:sldChg chg="addSp delSp modSp add mod modAnim modNotesTx">
        <pc:chgData name="Bernard Mostert" userId="eb7ea22d-29f7-4c30-a8d9-5deb917a9548" providerId="ADAL" clId="{FFF664AA-290C-444C-B138-73C2A2EB2A79}" dt="2025-02-22T14:49:26.019" v="5132"/>
        <pc:sldMkLst>
          <pc:docMk/>
          <pc:sldMk cId="1642206949" sldId="281"/>
        </pc:sldMkLst>
        <pc:spChg chg="add mod">
          <ac:chgData name="Bernard Mostert" userId="eb7ea22d-29f7-4c30-a8d9-5deb917a9548" providerId="ADAL" clId="{FFF664AA-290C-444C-B138-73C2A2EB2A79}" dt="2025-02-21T11:51:04.182" v="4377" actId="20577"/>
          <ac:spMkLst>
            <pc:docMk/>
            <pc:sldMk cId="1642206949" sldId="281"/>
            <ac:spMk id="2" creationId="{61C9C58A-02EA-7829-DB27-0A4320B89B96}"/>
          </ac:spMkLst>
        </pc:spChg>
        <pc:spChg chg="add mod">
          <ac:chgData name="Bernard Mostert" userId="eb7ea22d-29f7-4c30-a8d9-5deb917a9548" providerId="ADAL" clId="{FFF664AA-290C-444C-B138-73C2A2EB2A79}" dt="2025-02-21T11:51:55.852" v="4418" actId="20577"/>
          <ac:spMkLst>
            <pc:docMk/>
            <pc:sldMk cId="1642206949" sldId="281"/>
            <ac:spMk id="3" creationId="{3720BB54-5F28-9077-5288-EC1C56256A2E}"/>
          </ac:spMkLst>
        </pc:spChg>
        <pc:picChg chg="add mod modCrop">
          <ac:chgData name="Bernard Mostert" userId="eb7ea22d-29f7-4c30-a8d9-5deb917a9548" providerId="ADAL" clId="{FFF664AA-290C-444C-B138-73C2A2EB2A79}" dt="2025-02-22T08:26:06.031" v="4778" actId="1076"/>
          <ac:picMkLst>
            <pc:docMk/>
            <pc:sldMk cId="1642206949" sldId="281"/>
            <ac:picMk id="7" creationId="{ED23FCB0-0146-40B0-7C68-A7D3CC3E0A3E}"/>
          </ac:picMkLst>
        </pc:picChg>
        <pc:picChg chg="add mod">
          <ac:chgData name="Bernard Mostert" userId="eb7ea22d-29f7-4c30-a8d9-5deb917a9548" providerId="ADAL" clId="{FFF664AA-290C-444C-B138-73C2A2EB2A79}" dt="2025-02-22T14:48:45.862" v="5129" actId="208"/>
          <ac:picMkLst>
            <pc:docMk/>
            <pc:sldMk cId="1642206949" sldId="281"/>
            <ac:picMk id="9" creationId="{F2BED059-FF47-068E-5348-3DB429C19067}"/>
          </ac:picMkLst>
        </pc:picChg>
      </pc:sldChg>
      <pc:sldChg chg="addSp delSp modSp add mod modAnim modNotesTx">
        <pc:chgData name="Bernard Mostert" userId="eb7ea22d-29f7-4c30-a8d9-5deb917a9548" providerId="ADAL" clId="{FFF664AA-290C-444C-B138-73C2A2EB2A79}" dt="2025-02-24T08:07:15.712" v="8877"/>
        <pc:sldMkLst>
          <pc:docMk/>
          <pc:sldMk cId="1861533027" sldId="282"/>
        </pc:sldMkLst>
        <pc:spChg chg="mod">
          <ac:chgData name="Bernard Mostert" userId="eb7ea22d-29f7-4c30-a8d9-5deb917a9548" providerId="ADAL" clId="{FFF664AA-290C-444C-B138-73C2A2EB2A79}" dt="2025-02-22T14:29:19.168" v="5127" actId="20577"/>
          <ac:spMkLst>
            <pc:docMk/>
            <pc:sldMk cId="1861533027" sldId="282"/>
            <ac:spMk id="4" creationId="{5E371B5B-BDF0-CA7E-3B7B-DBFEB83BE0B2}"/>
          </ac:spMkLst>
        </pc:spChg>
        <pc:spChg chg="mod">
          <ac:chgData name="Bernard Mostert" userId="eb7ea22d-29f7-4c30-a8d9-5deb917a9548" providerId="ADAL" clId="{FFF664AA-290C-444C-B138-73C2A2EB2A79}" dt="2025-02-22T15:21:27.439" v="5524" actId="20577"/>
          <ac:spMkLst>
            <pc:docMk/>
            <pc:sldMk cId="1861533027" sldId="282"/>
            <ac:spMk id="6" creationId="{2F393E5F-D05A-17D2-5D11-7AE2DBA822BD}"/>
          </ac:spMkLst>
        </pc:spChg>
        <pc:picChg chg="add mod">
          <ac:chgData name="Bernard Mostert" userId="eb7ea22d-29f7-4c30-a8d9-5deb917a9548" providerId="ADAL" clId="{FFF664AA-290C-444C-B138-73C2A2EB2A79}" dt="2025-02-22T15:58:51.797" v="5537" actId="1076"/>
          <ac:picMkLst>
            <pc:docMk/>
            <pc:sldMk cId="1861533027" sldId="282"/>
            <ac:picMk id="3" creationId="{48E6BE8D-DF06-0034-91C5-37F6BCAD4650}"/>
          </ac:picMkLst>
        </pc:picChg>
        <pc:picChg chg="add del">
          <ac:chgData name="Bernard Mostert" userId="eb7ea22d-29f7-4c30-a8d9-5deb917a9548" providerId="ADAL" clId="{FFF664AA-290C-444C-B138-73C2A2EB2A79}" dt="2025-02-24T08:05:36.388" v="8871" actId="22"/>
          <ac:picMkLst>
            <pc:docMk/>
            <pc:sldMk cId="1861533027" sldId="282"/>
            <ac:picMk id="5" creationId="{D22C08D5-C2D2-D643-98DB-6395B9758D14}"/>
          </ac:picMkLst>
        </pc:picChg>
        <pc:picChg chg="add">
          <ac:chgData name="Bernard Mostert" userId="eb7ea22d-29f7-4c30-a8d9-5deb917a9548" providerId="ADAL" clId="{FFF664AA-290C-444C-B138-73C2A2EB2A79}" dt="2025-02-22T15:45:59.281" v="5528" actId="22"/>
          <ac:picMkLst>
            <pc:docMk/>
            <pc:sldMk cId="1861533027" sldId="282"/>
            <ac:picMk id="7" creationId="{BCAA4EB3-E800-8F02-A789-86A7BBEC030C}"/>
          </ac:picMkLst>
        </pc:picChg>
        <pc:picChg chg="add mod">
          <ac:chgData name="Bernard Mostert" userId="eb7ea22d-29f7-4c30-a8d9-5deb917a9548" providerId="ADAL" clId="{FFF664AA-290C-444C-B138-73C2A2EB2A79}" dt="2025-02-24T08:06:14.182" v="8874" actId="1076"/>
          <ac:picMkLst>
            <pc:docMk/>
            <pc:sldMk cId="1861533027" sldId="282"/>
            <ac:picMk id="9" creationId="{F4EBF7B2-805D-6588-9FD6-942BF3C5C54F}"/>
          </ac:picMkLst>
        </pc:picChg>
      </pc:sldChg>
      <pc:sldChg chg="addSp modSp add mod modAnim modNotesTx">
        <pc:chgData name="Bernard Mostert" userId="eb7ea22d-29f7-4c30-a8d9-5deb917a9548" providerId="ADAL" clId="{FFF664AA-290C-444C-B138-73C2A2EB2A79}" dt="2025-02-23T12:55:47.060" v="6405" actId="1076"/>
        <pc:sldMkLst>
          <pc:docMk/>
          <pc:sldMk cId="3714489519" sldId="283"/>
        </pc:sldMkLst>
        <pc:spChg chg="mod">
          <ac:chgData name="Bernard Mostert" userId="eb7ea22d-29f7-4c30-a8d9-5deb917a9548" providerId="ADAL" clId="{FFF664AA-290C-444C-B138-73C2A2EB2A79}" dt="2025-02-23T12:55:42.257" v="6404" actId="20577"/>
          <ac:spMkLst>
            <pc:docMk/>
            <pc:sldMk cId="3714489519" sldId="283"/>
            <ac:spMk id="4" creationId="{43444FD5-4FEF-D88C-ECF6-1872EB4C2D77}"/>
          </ac:spMkLst>
        </pc:spChg>
        <pc:spChg chg="mod">
          <ac:chgData name="Bernard Mostert" userId="eb7ea22d-29f7-4c30-a8d9-5deb917a9548" providerId="ADAL" clId="{FFF664AA-290C-444C-B138-73C2A2EB2A79}" dt="2025-02-23T12:49:28.020" v="6202" actId="20577"/>
          <ac:spMkLst>
            <pc:docMk/>
            <pc:sldMk cId="3714489519" sldId="283"/>
            <ac:spMk id="6" creationId="{03120DF3-24EE-E741-33E7-332F842A4D7F}"/>
          </ac:spMkLst>
        </pc:spChg>
        <pc:picChg chg="add mod modCrop">
          <ac:chgData name="Bernard Mostert" userId="eb7ea22d-29f7-4c30-a8d9-5deb917a9548" providerId="ADAL" clId="{FFF664AA-290C-444C-B138-73C2A2EB2A79}" dt="2025-02-23T12:55:47.060" v="6405" actId="1076"/>
          <ac:picMkLst>
            <pc:docMk/>
            <pc:sldMk cId="3714489519" sldId="283"/>
            <ac:picMk id="3" creationId="{E3F844A1-EA42-C0EF-B689-EAC2BAC1F169}"/>
          </ac:picMkLst>
        </pc:picChg>
      </pc:sldChg>
      <pc:sldChg chg="addSp delSp modSp add mod ord modAnim modNotesTx">
        <pc:chgData name="Bernard Mostert" userId="eb7ea22d-29f7-4c30-a8d9-5deb917a9548" providerId="ADAL" clId="{FFF664AA-290C-444C-B138-73C2A2EB2A79}" dt="2025-02-23T13:14:22.789" v="6665"/>
        <pc:sldMkLst>
          <pc:docMk/>
          <pc:sldMk cId="2644882852" sldId="284"/>
        </pc:sldMkLst>
        <pc:spChg chg="mod">
          <ac:chgData name="Bernard Mostert" userId="eb7ea22d-29f7-4c30-a8d9-5deb917a9548" providerId="ADAL" clId="{FFF664AA-290C-444C-B138-73C2A2EB2A79}" dt="2025-02-23T12:56:01.102" v="6444" actId="20577"/>
          <ac:spMkLst>
            <pc:docMk/>
            <pc:sldMk cId="2644882852" sldId="284"/>
            <ac:spMk id="4" creationId="{0B18E00D-F8FF-D008-3DDE-FB41711AE395}"/>
          </ac:spMkLst>
        </pc:spChg>
        <pc:spChg chg="mod">
          <ac:chgData name="Bernard Mostert" userId="eb7ea22d-29f7-4c30-a8d9-5deb917a9548" providerId="ADAL" clId="{FFF664AA-290C-444C-B138-73C2A2EB2A79}" dt="2025-02-23T12:57:17.838" v="6474" actId="20577"/>
          <ac:spMkLst>
            <pc:docMk/>
            <pc:sldMk cId="2644882852" sldId="284"/>
            <ac:spMk id="6" creationId="{71A1C081-F0CE-35FE-594A-C08DC1F08BB8}"/>
          </ac:spMkLst>
        </pc:spChg>
        <pc:picChg chg="add mod">
          <ac:chgData name="Bernard Mostert" userId="eb7ea22d-29f7-4c30-a8d9-5deb917a9548" providerId="ADAL" clId="{FFF664AA-290C-444C-B138-73C2A2EB2A79}" dt="2025-02-23T12:59:43.806" v="6653" actId="1076"/>
          <ac:picMkLst>
            <pc:docMk/>
            <pc:sldMk cId="2644882852" sldId="284"/>
            <ac:picMk id="3" creationId="{2818FA9D-07B0-7282-6B8E-623EBB1C7F28}"/>
          </ac:picMkLst>
        </pc:picChg>
        <pc:picChg chg="add">
          <ac:chgData name="Bernard Mostert" userId="eb7ea22d-29f7-4c30-a8d9-5deb917a9548" providerId="ADAL" clId="{FFF664AA-290C-444C-B138-73C2A2EB2A79}" dt="2025-02-23T13:02:44.935" v="6658" actId="22"/>
          <ac:picMkLst>
            <pc:docMk/>
            <pc:sldMk cId="2644882852" sldId="284"/>
            <ac:picMk id="11" creationId="{69BB5196-EF32-E018-B2EE-A7EB50204960}"/>
          </ac:picMkLst>
        </pc:picChg>
        <pc:picChg chg="add">
          <ac:chgData name="Bernard Mostert" userId="eb7ea22d-29f7-4c30-a8d9-5deb917a9548" providerId="ADAL" clId="{FFF664AA-290C-444C-B138-73C2A2EB2A79}" dt="2025-02-23T13:14:11.715" v="6664" actId="22"/>
          <ac:picMkLst>
            <pc:docMk/>
            <pc:sldMk cId="2644882852" sldId="284"/>
            <ac:picMk id="13" creationId="{E78CE177-A082-EA4A-C3A0-B286DAC90B06}"/>
          </ac:picMkLst>
        </pc:picChg>
      </pc:sldChg>
      <pc:sldChg chg="modSp add mod modNotesTx">
        <pc:chgData name="Bernard Mostert" userId="eb7ea22d-29f7-4c30-a8d9-5deb917a9548" providerId="ADAL" clId="{FFF664AA-290C-444C-B138-73C2A2EB2A79}" dt="2025-02-23T14:13:08.574" v="6898" actId="6549"/>
        <pc:sldMkLst>
          <pc:docMk/>
          <pc:sldMk cId="1528807724" sldId="285"/>
        </pc:sldMkLst>
        <pc:spChg chg="mod">
          <ac:chgData name="Bernard Mostert" userId="eb7ea22d-29f7-4c30-a8d9-5deb917a9548" providerId="ADAL" clId="{FFF664AA-290C-444C-B138-73C2A2EB2A79}" dt="2025-02-23T13:59:52.019" v="6742" actId="20577"/>
          <ac:spMkLst>
            <pc:docMk/>
            <pc:sldMk cId="1528807724" sldId="285"/>
            <ac:spMk id="4" creationId="{139CEA7E-65B5-58EA-6657-10CEFB2FAAFA}"/>
          </ac:spMkLst>
        </pc:spChg>
        <pc:spChg chg="mod">
          <ac:chgData name="Bernard Mostert" userId="eb7ea22d-29f7-4c30-a8d9-5deb917a9548" providerId="ADAL" clId="{FFF664AA-290C-444C-B138-73C2A2EB2A79}" dt="2025-02-23T14:13:08.574" v="6898" actId="6549"/>
          <ac:spMkLst>
            <pc:docMk/>
            <pc:sldMk cId="1528807724" sldId="285"/>
            <ac:spMk id="6" creationId="{F8CC8B46-5BCF-2F75-2BF9-C7EF5899990E}"/>
          </ac:spMkLst>
        </pc:spChg>
      </pc:sldChg>
      <pc:sldChg chg="addSp modSp add mod modAnim modNotesTx">
        <pc:chgData name="Bernard Mostert" userId="eb7ea22d-29f7-4c30-a8d9-5deb917a9548" providerId="ADAL" clId="{FFF664AA-290C-444C-B138-73C2A2EB2A79}" dt="2025-02-23T14:27:16.027" v="7474" actId="20577"/>
        <pc:sldMkLst>
          <pc:docMk/>
          <pc:sldMk cId="3242921833" sldId="286"/>
        </pc:sldMkLst>
        <pc:spChg chg="mod">
          <ac:chgData name="Bernard Mostert" userId="eb7ea22d-29f7-4c30-a8d9-5deb917a9548" providerId="ADAL" clId="{FFF664AA-290C-444C-B138-73C2A2EB2A79}" dt="2025-02-23T14:16:30.824" v="6951" actId="20577"/>
          <ac:spMkLst>
            <pc:docMk/>
            <pc:sldMk cId="3242921833" sldId="286"/>
            <ac:spMk id="4" creationId="{A196D1DB-09E2-82CF-9663-FD877B5AD1E1}"/>
          </ac:spMkLst>
        </pc:spChg>
        <pc:spChg chg="mod">
          <ac:chgData name="Bernard Mostert" userId="eb7ea22d-29f7-4c30-a8d9-5deb917a9548" providerId="ADAL" clId="{FFF664AA-290C-444C-B138-73C2A2EB2A79}" dt="2025-02-23T14:17:43.635" v="7081" actId="20577"/>
          <ac:spMkLst>
            <pc:docMk/>
            <pc:sldMk cId="3242921833" sldId="286"/>
            <ac:spMk id="6" creationId="{8A5C3479-91BC-E51A-43E1-941C472D26A2}"/>
          </ac:spMkLst>
        </pc:spChg>
        <pc:picChg chg="add mod">
          <ac:chgData name="Bernard Mostert" userId="eb7ea22d-29f7-4c30-a8d9-5deb917a9548" providerId="ADAL" clId="{FFF664AA-290C-444C-B138-73C2A2EB2A79}" dt="2025-02-23T14:21:04.061" v="7205" actId="208"/>
          <ac:picMkLst>
            <pc:docMk/>
            <pc:sldMk cId="3242921833" sldId="286"/>
            <ac:picMk id="3" creationId="{6023B2C3-08CD-DA5E-0F32-CD2FADE71623}"/>
          </ac:picMkLst>
        </pc:picChg>
      </pc:sldChg>
      <pc:sldChg chg="modSp add mod ord modNotesTx">
        <pc:chgData name="Bernard Mostert" userId="eb7ea22d-29f7-4c30-a8d9-5deb917a9548" providerId="ADAL" clId="{FFF664AA-290C-444C-B138-73C2A2EB2A79}" dt="2025-02-25T05:22:43.630" v="9286" actId="20577"/>
        <pc:sldMkLst>
          <pc:docMk/>
          <pc:sldMk cId="4282215772" sldId="287"/>
        </pc:sldMkLst>
        <pc:spChg chg="mod">
          <ac:chgData name="Bernard Mostert" userId="eb7ea22d-29f7-4c30-a8d9-5deb917a9548" providerId="ADAL" clId="{FFF664AA-290C-444C-B138-73C2A2EB2A79}" dt="2025-02-25T05:07:07.860" v="8976" actId="20577"/>
          <ac:spMkLst>
            <pc:docMk/>
            <pc:sldMk cId="4282215772" sldId="287"/>
            <ac:spMk id="4" creationId="{CF4D76BF-7364-D95A-3804-20D8A94FEC89}"/>
          </ac:spMkLst>
        </pc:spChg>
        <pc:spChg chg="mod">
          <ac:chgData name="Bernard Mostert" userId="eb7ea22d-29f7-4c30-a8d9-5deb917a9548" providerId="ADAL" clId="{FFF664AA-290C-444C-B138-73C2A2EB2A79}" dt="2025-02-25T05:18:28.856" v="9033" actId="20577"/>
          <ac:spMkLst>
            <pc:docMk/>
            <pc:sldMk cId="4282215772" sldId="287"/>
            <ac:spMk id="6" creationId="{48C61B97-16CF-9ADA-5DD8-B587883A927D}"/>
          </ac:spMkLst>
        </pc:spChg>
      </pc:sldChg>
      <pc:sldChg chg="addSp modSp add mod modAnim">
        <pc:chgData name="Bernard Mostert" userId="eb7ea22d-29f7-4c30-a8d9-5deb917a9548" providerId="ADAL" clId="{FFF664AA-290C-444C-B138-73C2A2EB2A79}" dt="2025-02-23T14:43:01.812" v="7837"/>
        <pc:sldMkLst>
          <pc:docMk/>
          <pc:sldMk cId="546300794" sldId="288"/>
        </pc:sldMkLst>
        <pc:spChg chg="mod">
          <ac:chgData name="Bernard Mostert" userId="eb7ea22d-29f7-4c30-a8d9-5deb917a9548" providerId="ADAL" clId="{FFF664AA-290C-444C-B138-73C2A2EB2A79}" dt="2025-02-23T14:28:43.490" v="7546" actId="20577"/>
          <ac:spMkLst>
            <pc:docMk/>
            <pc:sldMk cId="546300794" sldId="288"/>
            <ac:spMk id="4" creationId="{32F13767-37F6-A291-FCF0-BF5B58E4AA87}"/>
          </ac:spMkLst>
        </pc:spChg>
        <pc:spChg chg="add mod">
          <ac:chgData name="Bernard Mostert" userId="eb7ea22d-29f7-4c30-a8d9-5deb917a9548" providerId="ADAL" clId="{FFF664AA-290C-444C-B138-73C2A2EB2A79}" dt="2025-02-23T14:42:42.560" v="7835" actId="1582"/>
          <ac:spMkLst>
            <pc:docMk/>
            <pc:sldMk cId="546300794" sldId="288"/>
            <ac:spMk id="5" creationId="{8C2014BF-288C-B9C6-677D-C2A4B9686E1A}"/>
          </ac:spMkLst>
        </pc:spChg>
        <pc:spChg chg="mod">
          <ac:chgData name="Bernard Mostert" userId="eb7ea22d-29f7-4c30-a8d9-5deb917a9548" providerId="ADAL" clId="{FFF664AA-290C-444C-B138-73C2A2EB2A79}" dt="2025-02-23T14:36:55.622" v="7821" actId="6549"/>
          <ac:spMkLst>
            <pc:docMk/>
            <pc:sldMk cId="546300794" sldId="288"/>
            <ac:spMk id="6" creationId="{4EB8B2ED-16B2-493F-22FA-EC82693C8BBF}"/>
          </ac:spMkLst>
        </pc:spChg>
        <pc:picChg chg="add mod">
          <ac:chgData name="Bernard Mostert" userId="eb7ea22d-29f7-4c30-a8d9-5deb917a9548" providerId="ADAL" clId="{FFF664AA-290C-444C-B138-73C2A2EB2A79}" dt="2025-02-23T14:41:00.678" v="7832" actId="208"/>
          <ac:picMkLst>
            <pc:docMk/>
            <pc:sldMk cId="546300794" sldId="288"/>
            <ac:picMk id="3" creationId="{26F8B72B-24DF-9A91-E8FE-4EE6589A5517}"/>
          </ac:picMkLst>
        </pc:picChg>
      </pc:sldChg>
      <pc:sldChg chg="add del">
        <pc:chgData name="Bernard Mostert" userId="eb7ea22d-29f7-4c30-a8d9-5deb917a9548" providerId="ADAL" clId="{FFF664AA-290C-444C-B138-73C2A2EB2A79}" dt="2025-02-25T08:47:56.521" v="12134" actId="47"/>
        <pc:sldMkLst>
          <pc:docMk/>
          <pc:sldMk cId="61273288" sldId="289"/>
        </pc:sldMkLst>
      </pc:sldChg>
      <pc:sldChg chg="add del">
        <pc:chgData name="Bernard Mostert" userId="eb7ea22d-29f7-4c30-a8d9-5deb917a9548" providerId="ADAL" clId="{FFF664AA-290C-444C-B138-73C2A2EB2A79}" dt="2025-02-25T08:47:47.223" v="12133" actId="47"/>
        <pc:sldMkLst>
          <pc:docMk/>
          <pc:sldMk cId="1003374343" sldId="290"/>
        </pc:sldMkLst>
      </pc:sldChg>
      <pc:sldChg chg="addSp modSp add mod modAnim modNotesTx">
        <pc:chgData name="Bernard Mostert" userId="eb7ea22d-29f7-4c30-a8d9-5deb917a9548" providerId="ADAL" clId="{FFF664AA-290C-444C-B138-73C2A2EB2A79}" dt="2025-02-23T15:09:25.141" v="8324" actId="1076"/>
        <pc:sldMkLst>
          <pc:docMk/>
          <pc:sldMk cId="960003247" sldId="291"/>
        </pc:sldMkLst>
        <pc:spChg chg="mod">
          <ac:chgData name="Bernard Mostert" userId="eb7ea22d-29f7-4c30-a8d9-5deb917a9548" providerId="ADAL" clId="{FFF664AA-290C-444C-B138-73C2A2EB2A79}" dt="2025-02-23T14:51:01.830" v="7897" actId="20577"/>
          <ac:spMkLst>
            <pc:docMk/>
            <pc:sldMk cId="960003247" sldId="291"/>
            <ac:spMk id="4" creationId="{D490F3DA-2910-6F3C-3A14-D22141E7F9A2}"/>
          </ac:spMkLst>
        </pc:spChg>
        <pc:spChg chg="mod">
          <ac:chgData name="Bernard Mostert" userId="eb7ea22d-29f7-4c30-a8d9-5deb917a9548" providerId="ADAL" clId="{FFF664AA-290C-444C-B138-73C2A2EB2A79}" dt="2025-02-23T14:56:26.428" v="8090" actId="20577"/>
          <ac:spMkLst>
            <pc:docMk/>
            <pc:sldMk cId="960003247" sldId="291"/>
            <ac:spMk id="6" creationId="{64482056-5846-378F-CD2D-9590F95A4716}"/>
          </ac:spMkLst>
        </pc:spChg>
        <pc:picChg chg="add mod modCrop">
          <ac:chgData name="Bernard Mostert" userId="eb7ea22d-29f7-4c30-a8d9-5deb917a9548" providerId="ADAL" clId="{FFF664AA-290C-444C-B138-73C2A2EB2A79}" dt="2025-02-23T15:09:25.141" v="8324" actId="1076"/>
          <ac:picMkLst>
            <pc:docMk/>
            <pc:sldMk cId="960003247" sldId="291"/>
            <ac:picMk id="3" creationId="{DB8BA873-097A-D229-D137-F68756055618}"/>
          </ac:picMkLst>
        </pc:picChg>
      </pc:sldChg>
      <pc:sldChg chg="addSp delSp modSp add mod delAnim modAnim modNotesTx">
        <pc:chgData name="Bernard Mostert" userId="eb7ea22d-29f7-4c30-a8d9-5deb917a9548" providerId="ADAL" clId="{FFF664AA-290C-444C-B138-73C2A2EB2A79}" dt="2025-02-23T15:20:24.370" v="8452"/>
        <pc:sldMkLst>
          <pc:docMk/>
          <pc:sldMk cId="2887024939" sldId="292"/>
        </pc:sldMkLst>
        <pc:spChg chg="mod">
          <ac:chgData name="Bernard Mostert" userId="eb7ea22d-29f7-4c30-a8d9-5deb917a9548" providerId="ADAL" clId="{FFF664AA-290C-444C-B138-73C2A2EB2A79}" dt="2025-02-23T15:18:22.865" v="8378" actId="20577"/>
          <ac:spMkLst>
            <pc:docMk/>
            <pc:sldMk cId="2887024939" sldId="292"/>
            <ac:spMk id="4" creationId="{66A97478-A374-D0AB-B582-F399FF5EDC7C}"/>
          </ac:spMkLst>
        </pc:spChg>
        <pc:picChg chg="add mod">
          <ac:chgData name="Bernard Mostert" userId="eb7ea22d-29f7-4c30-a8d9-5deb917a9548" providerId="ADAL" clId="{FFF664AA-290C-444C-B138-73C2A2EB2A79}" dt="2025-02-23T15:20:06.671" v="8449" actId="208"/>
          <ac:picMkLst>
            <pc:docMk/>
            <pc:sldMk cId="2887024939" sldId="292"/>
            <ac:picMk id="5" creationId="{3E88B195-150F-2D68-5C57-5861A95EA4D5}"/>
          </ac:picMkLst>
        </pc:picChg>
      </pc:sldChg>
      <pc:sldChg chg="modSp add mod modAnim modNotesTx">
        <pc:chgData name="Bernard Mostert" userId="eb7ea22d-29f7-4c30-a8d9-5deb917a9548" providerId="ADAL" clId="{FFF664AA-290C-444C-B138-73C2A2EB2A79}" dt="2025-02-23T15:24:17.496" v="8834" actId="20577"/>
        <pc:sldMkLst>
          <pc:docMk/>
          <pc:sldMk cId="1148891140" sldId="293"/>
        </pc:sldMkLst>
        <pc:spChg chg="mod">
          <ac:chgData name="Bernard Mostert" userId="eb7ea22d-29f7-4c30-a8d9-5deb917a9548" providerId="ADAL" clId="{FFF664AA-290C-444C-B138-73C2A2EB2A79}" dt="2025-02-23T15:21:07.244" v="8506" actId="20577"/>
          <ac:spMkLst>
            <pc:docMk/>
            <pc:sldMk cId="1148891140" sldId="293"/>
            <ac:spMk id="4" creationId="{FA08DAAD-EC48-6E46-A7F8-25C7AB2F011A}"/>
          </ac:spMkLst>
        </pc:spChg>
        <pc:spChg chg="mod">
          <ac:chgData name="Bernard Mostert" userId="eb7ea22d-29f7-4c30-a8d9-5deb917a9548" providerId="ADAL" clId="{FFF664AA-290C-444C-B138-73C2A2EB2A79}" dt="2025-02-23T15:22:22.527" v="8657" actId="20577"/>
          <ac:spMkLst>
            <pc:docMk/>
            <pc:sldMk cId="1148891140" sldId="293"/>
            <ac:spMk id="6" creationId="{7CE7BA23-7A14-E115-CE61-12E205D02DAA}"/>
          </ac:spMkLst>
        </pc:spChg>
      </pc:sldChg>
      <pc:sldChg chg="modSp add mod modAnim">
        <pc:chgData name="Bernard Mostert" userId="eb7ea22d-29f7-4c30-a8d9-5deb917a9548" providerId="ADAL" clId="{FFF664AA-290C-444C-B138-73C2A2EB2A79}" dt="2025-02-25T08:17:15.451" v="10956"/>
        <pc:sldMkLst>
          <pc:docMk/>
          <pc:sldMk cId="968529992" sldId="342"/>
        </pc:sldMkLst>
        <pc:spChg chg="mod">
          <ac:chgData name="Bernard Mostert" userId="eb7ea22d-29f7-4c30-a8d9-5deb917a9548" providerId="ADAL" clId="{FFF664AA-290C-444C-B138-73C2A2EB2A79}" dt="2025-02-25T04:54:38.288" v="8918" actId="20577"/>
          <ac:spMkLst>
            <pc:docMk/>
            <pc:sldMk cId="968529992" sldId="342"/>
            <ac:spMk id="6" creationId="{03BA1D88-9E4E-FCC8-2075-3C32F648610B}"/>
          </ac:spMkLst>
        </pc:spChg>
        <pc:picChg chg="mod">
          <ac:chgData name="Bernard Mostert" userId="eb7ea22d-29f7-4c30-a8d9-5deb917a9548" providerId="ADAL" clId="{FFF664AA-290C-444C-B138-73C2A2EB2A79}" dt="2025-02-25T04:54:45.987" v="8919" actId="1076"/>
          <ac:picMkLst>
            <pc:docMk/>
            <pc:sldMk cId="968529992" sldId="342"/>
            <ac:picMk id="4" creationId="{291B7779-123D-4882-C04C-0A5603ED2F92}"/>
          </ac:picMkLst>
        </pc:picChg>
        <pc:picChg chg="mod">
          <ac:chgData name="Bernard Mostert" userId="eb7ea22d-29f7-4c30-a8d9-5deb917a9548" providerId="ADAL" clId="{FFF664AA-290C-444C-B138-73C2A2EB2A79}" dt="2025-02-25T04:57:05.037" v="8928" actId="1076"/>
          <ac:picMkLst>
            <pc:docMk/>
            <pc:sldMk cId="968529992" sldId="342"/>
            <ac:picMk id="8" creationId="{FFA80562-E521-623D-87F9-E1916A4A40C6}"/>
          </ac:picMkLst>
        </pc:picChg>
      </pc:sldChg>
      <pc:sldChg chg="modSp add mod modNotesTx">
        <pc:chgData name="Bernard Mostert" userId="eb7ea22d-29f7-4c30-a8d9-5deb917a9548" providerId="ADAL" clId="{FFF664AA-290C-444C-B138-73C2A2EB2A79}" dt="2025-02-25T08:20:58.497" v="11061" actId="1076"/>
        <pc:sldMkLst>
          <pc:docMk/>
          <pc:sldMk cId="2945298122" sldId="343"/>
        </pc:sldMkLst>
        <pc:spChg chg="mod">
          <ac:chgData name="Bernard Mostert" userId="eb7ea22d-29f7-4c30-a8d9-5deb917a9548" providerId="ADAL" clId="{FFF664AA-290C-444C-B138-73C2A2EB2A79}" dt="2025-02-25T06:55:54.084" v="10653" actId="20577"/>
          <ac:spMkLst>
            <pc:docMk/>
            <pc:sldMk cId="2945298122" sldId="343"/>
            <ac:spMk id="4" creationId="{4D5BBE02-55D0-6AC6-CE95-EAE878F02D85}"/>
          </ac:spMkLst>
        </pc:spChg>
        <pc:spChg chg="mod">
          <ac:chgData name="Bernard Mostert" userId="eb7ea22d-29f7-4c30-a8d9-5deb917a9548" providerId="ADAL" clId="{FFF664AA-290C-444C-B138-73C2A2EB2A79}" dt="2025-02-25T08:20:58.497" v="11061" actId="1076"/>
          <ac:spMkLst>
            <pc:docMk/>
            <pc:sldMk cId="2945298122" sldId="343"/>
            <ac:spMk id="6" creationId="{AC57E773-7340-D74E-8074-C0C6BF529A27}"/>
          </ac:spMkLst>
        </pc:spChg>
      </pc:sldChg>
      <pc:sldChg chg="modSp add mod modNotesTx">
        <pc:chgData name="Bernard Mostert" userId="eb7ea22d-29f7-4c30-a8d9-5deb917a9548" providerId="ADAL" clId="{FFF664AA-290C-444C-B138-73C2A2EB2A79}" dt="2025-02-25T08:03:10.292" v="10954" actId="20577"/>
        <pc:sldMkLst>
          <pc:docMk/>
          <pc:sldMk cId="3782559224" sldId="344"/>
        </pc:sldMkLst>
        <pc:spChg chg="mod">
          <ac:chgData name="Bernard Mostert" userId="eb7ea22d-29f7-4c30-a8d9-5deb917a9548" providerId="ADAL" clId="{FFF664AA-290C-444C-B138-73C2A2EB2A79}" dt="2025-02-25T06:56:01.876" v="10660" actId="20577"/>
          <ac:spMkLst>
            <pc:docMk/>
            <pc:sldMk cId="3782559224" sldId="344"/>
            <ac:spMk id="4" creationId="{1FE4DA66-BABE-E210-06F4-4C1C5B43907E}"/>
          </ac:spMkLst>
        </pc:spChg>
        <pc:spChg chg="mod">
          <ac:chgData name="Bernard Mostert" userId="eb7ea22d-29f7-4c30-a8d9-5deb917a9548" providerId="ADAL" clId="{FFF664AA-290C-444C-B138-73C2A2EB2A79}" dt="2025-02-25T05:56:01.329" v="9802" actId="20577"/>
          <ac:spMkLst>
            <pc:docMk/>
            <pc:sldMk cId="3782559224" sldId="344"/>
            <ac:spMk id="6" creationId="{4C5D573C-FAC6-AAA0-9456-CDB88EDE3461}"/>
          </ac:spMkLst>
        </pc:spChg>
      </pc:sldChg>
      <pc:sldChg chg="addSp modSp add mod modAnim modNotesTx">
        <pc:chgData name="Bernard Mostert" userId="eb7ea22d-29f7-4c30-a8d9-5deb917a9548" providerId="ADAL" clId="{FFF664AA-290C-444C-B138-73C2A2EB2A79}" dt="2025-02-25T08:19:59.487" v="11045" actId="1076"/>
        <pc:sldMkLst>
          <pc:docMk/>
          <pc:sldMk cId="3354943032" sldId="345"/>
        </pc:sldMkLst>
        <pc:spChg chg="mod">
          <ac:chgData name="Bernard Mostert" userId="eb7ea22d-29f7-4c30-a8d9-5deb917a9548" providerId="ADAL" clId="{FFF664AA-290C-444C-B138-73C2A2EB2A79}" dt="2025-02-25T06:56:23.771" v="10675" actId="20577"/>
          <ac:spMkLst>
            <pc:docMk/>
            <pc:sldMk cId="3354943032" sldId="345"/>
            <ac:spMk id="4" creationId="{E6DD5B06-C500-9493-04B8-89471A33685C}"/>
          </ac:spMkLst>
        </pc:spChg>
        <pc:spChg chg="add mod">
          <ac:chgData name="Bernard Mostert" userId="eb7ea22d-29f7-4c30-a8d9-5deb917a9548" providerId="ADAL" clId="{FFF664AA-290C-444C-B138-73C2A2EB2A79}" dt="2025-02-25T07:54:12.726" v="10759" actId="14100"/>
          <ac:spMkLst>
            <pc:docMk/>
            <pc:sldMk cId="3354943032" sldId="345"/>
            <ac:spMk id="5" creationId="{E066CB97-29F3-D069-87FF-800673454F2A}"/>
          </ac:spMkLst>
        </pc:spChg>
        <pc:spChg chg="mod">
          <ac:chgData name="Bernard Mostert" userId="eb7ea22d-29f7-4c30-a8d9-5deb917a9548" providerId="ADAL" clId="{FFF664AA-290C-444C-B138-73C2A2EB2A79}" dt="2025-02-25T06:06:43.350" v="10279" actId="20577"/>
          <ac:spMkLst>
            <pc:docMk/>
            <pc:sldMk cId="3354943032" sldId="345"/>
            <ac:spMk id="6" creationId="{C6EA158E-5FDA-25DE-A576-2D40FA2FFB20}"/>
          </ac:spMkLst>
        </pc:spChg>
        <pc:picChg chg="add mod">
          <ac:chgData name="Bernard Mostert" userId="eb7ea22d-29f7-4c30-a8d9-5deb917a9548" providerId="ADAL" clId="{FFF664AA-290C-444C-B138-73C2A2EB2A79}" dt="2025-02-25T08:19:59.487" v="11045" actId="1076"/>
          <ac:picMkLst>
            <pc:docMk/>
            <pc:sldMk cId="3354943032" sldId="345"/>
            <ac:picMk id="3" creationId="{C5E29F34-D537-733B-2106-66C011B49FFF}"/>
          </ac:picMkLst>
        </pc:picChg>
        <pc:picChg chg="add mod">
          <ac:chgData name="Bernard Mostert" userId="eb7ea22d-29f7-4c30-a8d9-5deb917a9548" providerId="ADAL" clId="{FFF664AA-290C-444C-B138-73C2A2EB2A79}" dt="2025-02-25T08:18:47.098" v="11036" actId="208"/>
          <ac:picMkLst>
            <pc:docMk/>
            <pc:sldMk cId="3354943032" sldId="345"/>
            <ac:picMk id="7" creationId="{C86B33EB-DB22-765D-9AD8-ED0E15754AF3}"/>
          </ac:picMkLst>
        </pc:picChg>
      </pc:sldChg>
      <pc:sldChg chg="addSp delSp modSp add mod ord modAnim modNotesTx">
        <pc:chgData name="Bernard Mostert" userId="eb7ea22d-29f7-4c30-a8d9-5deb917a9548" providerId="ADAL" clId="{FFF664AA-290C-444C-B138-73C2A2EB2A79}" dt="2025-02-25T08:34:18.573" v="11800"/>
        <pc:sldMkLst>
          <pc:docMk/>
          <pc:sldMk cId="1617631654" sldId="346"/>
        </pc:sldMkLst>
        <pc:spChg chg="add mod">
          <ac:chgData name="Bernard Mostert" userId="eb7ea22d-29f7-4c30-a8d9-5deb917a9548" providerId="ADAL" clId="{FFF664AA-290C-444C-B138-73C2A2EB2A79}" dt="2025-02-25T08:24:48.430" v="11213" actId="20577"/>
          <ac:spMkLst>
            <pc:docMk/>
            <pc:sldMk cId="1617631654" sldId="346"/>
            <ac:spMk id="2" creationId="{95806935-4764-CFA7-D3FC-FA02F3306C98}"/>
          </ac:spMkLst>
        </pc:spChg>
        <pc:spChg chg="mod">
          <ac:chgData name="Bernard Mostert" userId="eb7ea22d-29f7-4c30-a8d9-5deb917a9548" providerId="ADAL" clId="{FFF664AA-290C-444C-B138-73C2A2EB2A79}" dt="2025-02-25T08:20:41.686" v="11059" actId="20577"/>
          <ac:spMkLst>
            <pc:docMk/>
            <pc:sldMk cId="1617631654" sldId="346"/>
            <ac:spMk id="4" creationId="{D95234B7-C2C8-9AE3-8CF1-77D646246AB9}"/>
          </ac:spMkLst>
        </pc:spChg>
        <pc:spChg chg="del">
          <ac:chgData name="Bernard Mostert" userId="eb7ea22d-29f7-4c30-a8d9-5deb917a9548" providerId="ADAL" clId="{FFF664AA-290C-444C-B138-73C2A2EB2A79}" dt="2025-02-25T08:21:06.036" v="11062" actId="478"/>
          <ac:spMkLst>
            <pc:docMk/>
            <pc:sldMk cId="1617631654" sldId="346"/>
            <ac:spMk id="6" creationId="{D164DC03-257D-BEF4-9376-5667F73E5655}"/>
          </ac:spMkLst>
        </pc:spChg>
        <pc:picChg chg="add mod">
          <ac:chgData name="Bernard Mostert" userId="eb7ea22d-29f7-4c30-a8d9-5deb917a9548" providerId="ADAL" clId="{FFF664AA-290C-444C-B138-73C2A2EB2A79}" dt="2025-02-25T08:33:00.087" v="11791" actId="208"/>
          <ac:picMkLst>
            <pc:docMk/>
            <pc:sldMk cId="1617631654" sldId="346"/>
            <ac:picMk id="5" creationId="{D0680B52-7DB8-E109-24D0-85DFFAA73B45}"/>
          </ac:picMkLst>
        </pc:picChg>
        <pc:cxnChg chg="add mod">
          <ac:chgData name="Bernard Mostert" userId="eb7ea22d-29f7-4c30-a8d9-5deb917a9548" providerId="ADAL" clId="{FFF664AA-290C-444C-B138-73C2A2EB2A79}" dt="2025-02-25T08:33:35.541" v="11794" actId="208"/>
          <ac:cxnSpMkLst>
            <pc:docMk/>
            <pc:sldMk cId="1617631654" sldId="346"/>
            <ac:cxnSpMk id="8" creationId="{D94D8A1A-9934-00D4-6EFB-387BFAF3DC27}"/>
          </ac:cxnSpMkLst>
        </pc:cxnChg>
      </pc:sldChg>
      <pc:sldChg chg="modSp add mod modNotesTx">
        <pc:chgData name="Bernard Mostert" userId="eb7ea22d-29f7-4c30-a8d9-5deb917a9548" providerId="ADAL" clId="{FFF664AA-290C-444C-B138-73C2A2EB2A79}" dt="2025-02-25T08:37:26.374" v="12131" actId="20577"/>
        <pc:sldMkLst>
          <pc:docMk/>
          <pc:sldMk cId="138880411" sldId="347"/>
        </pc:sldMkLst>
        <pc:spChg chg="mod">
          <ac:chgData name="Bernard Mostert" userId="eb7ea22d-29f7-4c30-a8d9-5deb917a9548" providerId="ADAL" clId="{FFF664AA-290C-444C-B138-73C2A2EB2A79}" dt="2025-02-25T08:35:20.052" v="11810" actId="20577"/>
          <ac:spMkLst>
            <pc:docMk/>
            <pc:sldMk cId="138880411" sldId="347"/>
            <ac:spMk id="4" creationId="{FAB6C09F-991B-2D78-7A5C-6CBEFBBA918D}"/>
          </ac:spMkLst>
        </pc:spChg>
        <pc:spChg chg="mod">
          <ac:chgData name="Bernard Mostert" userId="eb7ea22d-29f7-4c30-a8d9-5deb917a9548" providerId="ADAL" clId="{FFF664AA-290C-444C-B138-73C2A2EB2A79}" dt="2025-02-25T08:36:26.278" v="11940" actId="255"/>
          <ac:spMkLst>
            <pc:docMk/>
            <pc:sldMk cId="138880411" sldId="347"/>
            <ac:spMk id="6" creationId="{50732A7E-1BEE-4752-8D4D-F3E846CDBB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05/03/2025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ZA" dirty="0"/>
              <a:t>The title of the session says - </a:t>
            </a:r>
            <a:r>
              <a:rPr lang="en-US" sz="900" dirty="0"/>
              <a:t>Maximizing Efficiency and Accuracy: Strategies for Effective Use of Finance Systems in Streamlined Reporting,</a:t>
            </a:r>
            <a:br>
              <a:rPr lang="en-US" sz="900" dirty="0"/>
            </a:br>
            <a:r>
              <a:rPr lang="en-US" sz="900" dirty="0"/>
              <a:t>But what does this mean?</a:t>
            </a:r>
            <a:endParaRPr lang="en-US" b="0" dirty="0"/>
          </a:p>
          <a:p>
            <a:pPr>
              <a:lnSpc>
                <a:spcPct val="150000"/>
              </a:lnSpc>
            </a:pPr>
            <a:r>
              <a:rPr lang="en-US" b="0" dirty="0"/>
              <a:t>OK, </a:t>
            </a:r>
          </a:p>
          <a:p>
            <a:pPr>
              <a:lnSpc>
                <a:spcPct val="150000"/>
              </a:lnSpc>
            </a:pPr>
            <a:r>
              <a:rPr lang="en-US" b="0" dirty="0"/>
              <a:t>I spoke to my colleagues that deal with user support and consultation to identify common challenges from the users of the system. Maybe I should say, where they are NOT using the system, but opting to do a manual process. , data silos, and the demand for specific information.  By the end of the session, attendees will be equipped to utilize the system more effectively, enabling smarter decision-making and improved processes.</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5690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7C7B-E456-C416-21BF-2629C7AE1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0258B-4742-8EEA-DA23-76E0E9A99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D0EE4-04C6-9848-3288-4C160AF9C242}"/>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With open item it adds to a more professional reporting.</a:t>
            </a:r>
          </a:p>
          <a:p>
            <a:pPr marL="0" indent="0">
              <a:buFont typeface="+mj-lt"/>
              <a:buNone/>
            </a:pPr>
            <a:endParaRPr lang="en-ZA" dirty="0"/>
          </a:p>
          <a:p>
            <a:pPr marL="0" indent="0">
              <a:buFont typeface="+mj-lt"/>
              <a:buNone/>
            </a:pPr>
            <a:r>
              <a:rPr lang="en-ZA" dirty="0"/>
              <a:t>You will see with the statement, we are not just showing the list of transactions, but the invoices that are still outstanding – remember when you are not using the open item functionality the system takes payments of the oldest invoices… where the ageing is done on those items.</a:t>
            </a:r>
          </a:p>
        </p:txBody>
      </p:sp>
      <p:sp>
        <p:nvSpPr>
          <p:cNvPr id="4" name="Slide Number Placeholder 3">
            <a:extLst>
              <a:ext uri="{FF2B5EF4-FFF2-40B4-BE49-F238E27FC236}">
                <a16:creationId xmlns:a16="http://schemas.microsoft.com/office/drawing/2014/main" id="{CFC52D55-F794-1E37-895C-EA2DC5392A64}"/>
              </a:ext>
            </a:extLst>
          </p:cNvPr>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199250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202711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4AE6-3776-949B-0905-B5990475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CA0F3-555B-F55F-8B7A-7712E8681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91970-3B10-4368-FBC1-7671A8B2BBF4}"/>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I know we communicated this, but I also know we are creatures of habit.</a:t>
            </a:r>
          </a:p>
          <a:p>
            <a:pPr marL="0" indent="0">
              <a:buFont typeface="+mj-lt"/>
              <a:buNone/>
            </a:pPr>
            <a:endParaRPr lang="en-ZA" dirty="0"/>
          </a:p>
          <a:p>
            <a:pPr marL="0" indent="0">
              <a:buFont typeface="+mj-lt"/>
              <a:buNone/>
            </a:pPr>
            <a:r>
              <a:rPr lang="en-ZA" dirty="0"/>
              <a:t>How many of you are only using option 1 and not 10?</a:t>
            </a:r>
          </a:p>
          <a:p>
            <a:pPr marL="0" indent="0">
              <a:buFont typeface="+mj-lt"/>
              <a:buNone/>
            </a:pPr>
            <a:endParaRPr lang="en-ZA" dirty="0"/>
          </a:p>
          <a:p>
            <a:pPr marL="0" indent="0">
              <a:buFont typeface="+mj-lt"/>
              <a:buNone/>
            </a:pPr>
            <a:r>
              <a:rPr lang="en-ZA" dirty="0"/>
              <a:t>Let’s look at the difference.</a:t>
            </a:r>
          </a:p>
        </p:txBody>
      </p:sp>
      <p:sp>
        <p:nvSpPr>
          <p:cNvPr id="4" name="Slide Number Placeholder 3">
            <a:extLst>
              <a:ext uri="{FF2B5EF4-FFF2-40B4-BE49-F238E27FC236}">
                <a16:creationId xmlns:a16="http://schemas.microsoft.com/office/drawing/2014/main" id="{EC2FC390-0CC8-C0AB-E182-E4A79913629F}"/>
              </a:ext>
            </a:extLst>
          </p:cNvPr>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31449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D583-E7C0-09A4-946A-69BFBB6F2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0B0F2-66AC-6BB0-5BCB-A63333BD9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50D91-D977-55E2-DEB2-943CCAAB4C53}"/>
              </a:ext>
            </a:extLst>
          </p:cNvPr>
          <p:cNvSpPr>
            <a:spLocks noGrp="1"/>
          </p:cNvSpPr>
          <p:nvPr>
            <p:ph type="body" idx="1"/>
          </p:nvPr>
        </p:nvSpPr>
        <p:spPr/>
        <p:txBody>
          <a:bodyPr/>
          <a:lstStyle/>
          <a:p>
            <a:pPr marL="0" indent="0">
              <a:buFont typeface="+mj-lt"/>
              <a:buNone/>
            </a:pPr>
            <a:r>
              <a:rPr lang="en-ZA" dirty="0"/>
              <a:t>Looking at the option 10, there are a few parameters.</a:t>
            </a:r>
          </a:p>
          <a:p>
            <a:pPr marL="0" indent="0">
              <a:buFont typeface="+mj-lt"/>
              <a:buNone/>
            </a:pPr>
            <a:endParaRPr lang="en-ZA" dirty="0"/>
          </a:p>
          <a:p>
            <a:pPr marL="0" indent="0">
              <a:buFont typeface="+mj-lt"/>
              <a:buNone/>
            </a:pPr>
            <a:r>
              <a:rPr lang="en-ZA" dirty="0"/>
              <a:t>Please don’t just enter/tab through them, read what it asks. It may assist when you are looking for differences.</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C05F3495-3DF4-EA4B-DFA5-9240105DD741}"/>
              </a:ext>
            </a:extLst>
          </p:cNvPr>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171714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9ED9-C5AD-C8E2-1CAE-B3F5A2FE4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D38C7-BBCE-225B-012C-1874309E8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C4E7A-CC7C-7B95-3B32-7F0F4BDBAA6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3845E63-0D22-E83C-8C6A-90E8148C5C89}"/>
              </a:ext>
            </a:extLst>
          </p:cNvPr>
          <p:cNvSpPr>
            <a:spLocks noGrp="1"/>
          </p:cNvSpPr>
          <p:nvPr>
            <p:ph type="sldNum" sz="quarter" idx="5"/>
          </p:nvPr>
        </p:nvSpPr>
        <p:spPr/>
        <p:txBody>
          <a:bodyPr/>
          <a:lstStyle/>
          <a:p>
            <a:fld id="{86689AF9-8242-AB4E-BF72-33C723BBC0DB}" type="slidenum">
              <a:rPr lang="en-GB" smtClean="0"/>
              <a:t>17</a:t>
            </a:fld>
            <a:endParaRPr lang="en-GB"/>
          </a:p>
        </p:txBody>
      </p:sp>
    </p:spTree>
    <p:extLst>
      <p:ext uri="{BB962C8B-B14F-4D97-AF65-F5344CB8AC3E}">
        <p14:creationId xmlns:p14="http://schemas.microsoft.com/office/powerpoint/2010/main" val="238533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C092-2ECB-2E27-0EC3-57BB8E266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CF67D-36E9-7E2B-3BA9-694AFCCEA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AA0A0-8968-6599-7391-A78B83913F30}"/>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Any of these “comments” sounds familiar?</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283595EA-C9B1-0CAE-7467-AE297CCD50D5}"/>
              </a:ext>
            </a:extLst>
          </p:cNvPr>
          <p:cNvSpPr>
            <a:spLocks noGrp="1"/>
          </p:cNvSpPr>
          <p:nvPr>
            <p:ph type="sldNum" sz="quarter" idx="5"/>
          </p:nvPr>
        </p:nvSpPr>
        <p:spPr/>
        <p:txBody>
          <a:bodyPr/>
          <a:lstStyle/>
          <a:p>
            <a:fld id="{86689AF9-8242-AB4E-BF72-33C723BBC0DB}" type="slidenum">
              <a:rPr lang="en-GB" smtClean="0"/>
              <a:t>18</a:t>
            </a:fld>
            <a:endParaRPr lang="en-GB"/>
          </a:p>
        </p:txBody>
      </p:sp>
    </p:spTree>
    <p:extLst>
      <p:ext uri="{BB962C8B-B14F-4D97-AF65-F5344CB8AC3E}">
        <p14:creationId xmlns:p14="http://schemas.microsoft.com/office/powerpoint/2010/main" val="26327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488F-4F72-58EF-F852-9D0881352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1A163-7955-76E2-8948-0E2E7E0E7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4FCFA-6EFD-1D70-64AC-62B8F9661F2B}"/>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Everyone should know about the commitments report, but I am not sure everyone uses the relevant parameters…</a:t>
            </a:r>
          </a:p>
          <a:p>
            <a:pPr marL="0" indent="0">
              <a:buFont typeface="+mj-lt"/>
              <a:buNone/>
            </a:pPr>
            <a:endParaRPr lang="en-ZA" dirty="0"/>
          </a:p>
          <a:p>
            <a:pPr marL="0" indent="0">
              <a:buFont typeface="+mj-lt"/>
              <a:buNone/>
            </a:pPr>
            <a:endParaRPr lang="en-ZA" dirty="0"/>
          </a:p>
          <a:p>
            <a:pPr marL="0" indent="0">
              <a:buFont typeface="+mj-lt"/>
              <a:buNone/>
            </a:pPr>
            <a:r>
              <a:rPr lang="en-ZA" dirty="0"/>
              <a:t>Remember that all commitments are carried forward… if you want to see the “old” commitments, make use of the parameter “Previous years”</a:t>
            </a:r>
          </a:p>
          <a:p>
            <a:pPr marL="0" indent="0">
              <a:buFont typeface="+mj-lt"/>
              <a:buNone/>
            </a:pPr>
            <a:endParaRPr lang="en-ZA" dirty="0"/>
          </a:p>
          <a:p>
            <a:pPr marL="0" marR="0" lvl="0" indent="0" algn="l" defTabSz="685983" rtl="0" eaLnBrk="1" fontAlgn="auto" latinLnBrk="0" hangingPunct="1">
              <a:lnSpc>
                <a:spcPct val="100000"/>
              </a:lnSpc>
              <a:spcBef>
                <a:spcPts val="0"/>
              </a:spcBef>
              <a:spcAft>
                <a:spcPts val="0"/>
              </a:spcAft>
              <a:buClrTx/>
              <a:buSzTx/>
              <a:buFont typeface="+mj-lt"/>
              <a:buNone/>
              <a:tabLst/>
              <a:defRPr/>
            </a:pPr>
            <a:r>
              <a:rPr lang="en-ZA" dirty="0"/>
              <a:t>If you are using the accruals functionality, it is not an issue, but remember to also look at the report in option 4.</a:t>
            </a:r>
          </a:p>
          <a:p>
            <a:pPr marL="0" indent="0">
              <a:buFont typeface="+mj-lt"/>
              <a:buNone/>
            </a:pPr>
            <a:endParaRPr lang="en-ZA" dirty="0"/>
          </a:p>
        </p:txBody>
      </p:sp>
      <p:sp>
        <p:nvSpPr>
          <p:cNvPr id="4" name="Slide Number Placeholder 3">
            <a:extLst>
              <a:ext uri="{FF2B5EF4-FFF2-40B4-BE49-F238E27FC236}">
                <a16:creationId xmlns:a16="http://schemas.microsoft.com/office/drawing/2014/main" id="{D76F58D1-C7FC-F48F-8E80-512A40BBD860}"/>
              </a:ext>
            </a:extLst>
          </p:cNvPr>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17987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8D986-7675-2414-56F3-8290DDE57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38B7B-7FB1-6432-94D4-8BBBDECE5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869F9-74E0-AE01-08C2-14BA8F52D296}"/>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Any of these “comments” sounds familiar?</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C9417DE5-F94A-2EF2-CE01-BFC2487ED882}"/>
              </a:ext>
            </a:extLst>
          </p:cNvPr>
          <p:cNvSpPr>
            <a:spLocks noGrp="1"/>
          </p:cNvSpPr>
          <p:nvPr>
            <p:ph type="sldNum" sz="quarter" idx="5"/>
          </p:nvPr>
        </p:nvSpPr>
        <p:spPr/>
        <p:txBody>
          <a:bodyPr/>
          <a:lstStyle/>
          <a:p>
            <a:fld id="{86689AF9-8242-AB4E-BF72-33C723BBC0DB}" type="slidenum">
              <a:rPr lang="en-GB" smtClean="0"/>
              <a:t>20</a:t>
            </a:fld>
            <a:endParaRPr lang="en-GB"/>
          </a:p>
        </p:txBody>
      </p:sp>
    </p:spTree>
    <p:extLst>
      <p:ext uri="{BB962C8B-B14F-4D97-AF65-F5344CB8AC3E}">
        <p14:creationId xmlns:p14="http://schemas.microsoft.com/office/powerpoint/2010/main" val="2698238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910B-82F9-83DE-9278-42D6DD702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A39E6-E374-6DBA-5775-98D4DE0CE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B8B4B-D5AD-4273-E4DD-C2CFA9F515F5}"/>
              </a:ext>
            </a:extLst>
          </p:cNvPr>
          <p:cNvSpPr>
            <a:spLocks noGrp="1"/>
          </p:cNvSpPr>
          <p:nvPr>
            <p:ph type="body" idx="1"/>
          </p:nvPr>
        </p:nvSpPr>
        <p:spPr/>
        <p:txBody>
          <a:bodyPr/>
          <a:lstStyle/>
          <a:p>
            <a:pPr marL="0" indent="0">
              <a:buFont typeface="+mj-lt"/>
              <a:buNone/>
            </a:pPr>
            <a:r>
              <a:rPr lang="en-ZA" dirty="0"/>
              <a:t>Let me explain what I mean about the cash flow and balance… as this impact also the age analysis.</a:t>
            </a:r>
          </a:p>
          <a:p>
            <a:pPr marL="0" indent="0">
              <a:buFont typeface="+mj-lt"/>
              <a:buNone/>
            </a:pPr>
            <a:endParaRPr lang="en-ZA" dirty="0"/>
          </a:p>
          <a:p>
            <a:pPr marL="0" indent="0">
              <a:buFont typeface="+mj-lt"/>
              <a:buNone/>
            </a:pPr>
            <a:endParaRPr lang="en-ZA" dirty="0"/>
          </a:p>
          <a:p>
            <a:pPr marL="0" indent="0">
              <a:buFont typeface="+mj-lt"/>
              <a:buNone/>
            </a:pPr>
            <a:r>
              <a:rPr lang="en-ZA" dirty="0"/>
              <a:t>For those who are not sure what I am referring to, here is a screen that will refresh the memory</a:t>
            </a:r>
          </a:p>
        </p:txBody>
      </p:sp>
      <p:sp>
        <p:nvSpPr>
          <p:cNvPr id="4" name="Slide Number Placeholder 3">
            <a:extLst>
              <a:ext uri="{FF2B5EF4-FFF2-40B4-BE49-F238E27FC236}">
                <a16:creationId xmlns:a16="http://schemas.microsoft.com/office/drawing/2014/main" id="{95504981-6913-09F7-674D-AB8D0FC4FD2A}"/>
              </a:ext>
            </a:extLst>
          </p:cNvPr>
          <p:cNvSpPr>
            <a:spLocks noGrp="1"/>
          </p:cNvSpPr>
          <p:nvPr>
            <p:ph type="sldNum" sz="quarter" idx="5"/>
          </p:nvPr>
        </p:nvSpPr>
        <p:spPr/>
        <p:txBody>
          <a:bodyPr/>
          <a:lstStyle/>
          <a:p>
            <a:fld id="{86689AF9-8242-AB4E-BF72-33C723BBC0DB}" type="slidenum">
              <a:rPr lang="en-GB" smtClean="0"/>
              <a:t>21</a:t>
            </a:fld>
            <a:endParaRPr lang="en-GB"/>
          </a:p>
        </p:txBody>
      </p:sp>
    </p:spTree>
    <p:extLst>
      <p:ext uri="{BB962C8B-B14F-4D97-AF65-F5344CB8AC3E}">
        <p14:creationId xmlns:p14="http://schemas.microsoft.com/office/powerpoint/2010/main" val="106408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D7FA-046A-770E-7418-E427DED8F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97146-1E0F-5AB6-D2C1-52E3C8D18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5E12-D2BA-C2F0-6B7D-B8FE80E25A69}"/>
              </a:ext>
            </a:extLst>
          </p:cNvPr>
          <p:cNvSpPr>
            <a:spLocks noGrp="1"/>
          </p:cNvSpPr>
          <p:nvPr>
            <p:ph type="body" idx="1"/>
          </p:nvPr>
        </p:nvSpPr>
        <p:spPr/>
        <p:txBody>
          <a:bodyPr/>
          <a:lstStyle/>
          <a:p>
            <a:pPr marL="0" indent="0">
              <a:buFont typeface="+mj-lt"/>
              <a:buNone/>
            </a:pPr>
            <a:r>
              <a:rPr lang="en-ZA" dirty="0"/>
              <a:t>Here is a basic flow diagram of what we see is happening…</a:t>
            </a:r>
          </a:p>
          <a:p>
            <a:pPr marL="0" indent="0">
              <a:buFont typeface="+mj-lt"/>
              <a:buNone/>
            </a:pPr>
            <a:endParaRPr lang="en-ZA" dirty="0"/>
          </a:p>
        </p:txBody>
      </p:sp>
      <p:sp>
        <p:nvSpPr>
          <p:cNvPr id="4" name="Slide Number Placeholder 3">
            <a:extLst>
              <a:ext uri="{FF2B5EF4-FFF2-40B4-BE49-F238E27FC236}">
                <a16:creationId xmlns:a16="http://schemas.microsoft.com/office/drawing/2014/main" id="{9639D40B-CDDE-4F1A-3145-4BB84186DF10}"/>
              </a:ext>
            </a:extLst>
          </p:cNvPr>
          <p:cNvSpPr>
            <a:spLocks noGrp="1"/>
          </p:cNvSpPr>
          <p:nvPr>
            <p:ph type="sldNum" sz="quarter" idx="5"/>
          </p:nvPr>
        </p:nvSpPr>
        <p:spPr/>
        <p:txBody>
          <a:bodyPr/>
          <a:lstStyle/>
          <a:p>
            <a:fld id="{86689AF9-8242-AB4E-BF72-33C723BBC0DB}" type="slidenum">
              <a:rPr lang="en-GB" smtClean="0"/>
              <a:t>22</a:t>
            </a:fld>
            <a:endParaRPr lang="en-GB"/>
          </a:p>
        </p:txBody>
      </p:sp>
    </p:spTree>
    <p:extLst>
      <p:ext uri="{BB962C8B-B14F-4D97-AF65-F5344CB8AC3E}">
        <p14:creationId xmlns:p14="http://schemas.microsoft.com/office/powerpoint/2010/main" val="181583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900" dirty="0"/>
            </a:br>
            <a:br>
              <a:rPr lang="en-US" sz="900" dirty="0"/>
            </a:br>
            <a:r>
              <a:rPr lang="en-US" sz="900" dirty="0"/>
              <a:t>In the session I will be addressing the following modules in the standard ITS Integrator system.</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62024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AA6B-0BF7-8FD4-37F6-F8F7F2A2D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92C32-9CB2-73DB-7745-02C9E06C5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80721-2B36-E95A-D040-E80DDFE0C0FA}"/>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Colleagues, please remember these comments – it impacts your reporting, as simple as this sounds… I have noticed over the last 6 months we get too many of these queries.</a:t>
            </a:r>
          </a:p>
        </p:txBody>
      </p:sp>
      <p:sp>
        <p:nvSpPr>
          <p:cNvPr id="4" name="Slide Number Placeholder 3">
            <a:extLst>
              <a:ext uri="{FF2B5EF4-FFF2-40B4-BE49-F238E27FC236}">
                <a16:creationId xmlns:a16="http://schemas.microsoft.com/office/drawing/2014/main" id="{CECA67A3-34F1-3C03-5045-BC778963E3B5}"/>
              </a:ext>
            </a:extLst>
          </p:cNvPr>
          <p:cNvSpPr>
            <a:spLocks noGrp="1"/>
          </p:cNvSpPr>
          <p:nvPr>
            <p:ph type="sldNum" sz="quarter" idx="5"/>
          </p:nvPr>
        </p:nvSpPr>
        <p:spPr/>
        <p:txBody>
          <a:bodyPr/>
          <a:lstStyle/>
          <a:p>
            <a:fld id="{86689AF9-8242-AB4E-BF72-33C723BBC0DB}" type="slidenum">
              <a:rPr lang="en-GB" smtClean="0"/>
              <a:t>23</a:t>
            </a:fld>
            <a:endParaRPr lang="en-GB"/>
          </a:p>
        </p:txBody>
      </p:sp>
    </p:spTree>
    <p:extLst>
      <p:ext uri="{BB962C8B-B14F-4D97-AF65-F5344CB8AC3E}">
        <p14:creationId xmlns:p14="http://schemas.microsoft.com/office/powerpoint/2010/main" val="858750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EB962-2585-4C2F-D017-91B9E555D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A029C-2E31-6B70-E298-CF7AE870C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5F7F4-D170-E1C8-D1B9-81C94C20A69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2DF10C4-4557-8C9E-4B09-46C96DA4FFE2}"/>
              </a:ext>
            </a:extLst>
          </p:cNvPr>
          <p:cNvSpPr>
            <a:spLocks noGrp="1"/>
          </p:cNvSpPr>
          <p:nvPr>
            <p:ph type="sldNum" sz="quarter" idx="5"/>
          </p:nvPr>
        </p:nvSpPr>
        <p:spPr/>
        <p:txBody>
          <a:bodyPr/>
          <a:lstStyle/>
          <a:p>
            <a:fld id="{86689AF9-8242-AB4E-BF72-33C723BBC0DB}" type="slidenum">
              <a:rPr lang="en-GB" smtClean="0"/>
              <a:t>24</a:t>
            </a:fld>
            <a:endParaRPr lang="en-GB"/>
          </a:p>
        </p:txBody>
      </p:sp>
    </p:spTree>
    <p:extLst>
      <p:ext uri="{BB962C8B-B14F-4D97-AF65-F5344CB8AC3E}">
        <p14:creationId xmlns:p14="http://schemas.microsoft.com/office/powerpoint/2010/main" val="398437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6C072-C9FF-D72B-6D3C-8C0068FE8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D8875-86CE-6D0F-E048-6BB62A886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F222A-06B6-B9CA-6570-3B1ADDFE3C4E}"/>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I had a few questions recently about the year end process and what the system does.</a:t>
            </a:r>
          </a:p>
          <a:p>
            <a:pPr marL="0" indent="0">
              <a:buFont typeface="+mj-lt"/>
              <a:buNone/>
            </a:pPr>
            <a:endParaRPr lang="en-ZA" dirty="0"/>
          </a:p>
          <a:p>
            <a:pPr marL="0" indent="0">
              <a:buFont typeface="+mj-lt"/>
              <a:buNone/>
            </a:pPr>
            <a:r>
              <a:rPr lang="en-ZA" dirty="0"/>
              <a:t>When we look at the option in short there are 4 options, I want to discuss in short what happens and also looking at other parameters that are overlooked.</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D2591AD4-E049-FC2F-CAF6-A13517516899}"/>
              </a:ext>
            </a:extLst>
          </p:cNvPr>
          <p:cNvSpPr>
            <a:spLocks noGrp="1"/>
          </p:cNvSpPr>
          <p:nvPr>
            <p:ph type="sldNum" sz="quarter" idx="5"/>
          </p:nvPr>
        </p:nvSpPr>
        <p:spPr/>
        <p:txBody>
          <a:bodyPr/>
          <a:lstStyle/>
          <a:p>
            <a:fld id="{86689AF9-8242-AB4E-BF72-33C723BBC0DB}" type="slidenum">
              <a:rPr lang="en-GB" smtClean="0"/>
              <a:t>25</a:t>
            </a:fld>
            <a:endParaRPr lang="en-GB"/>
          </a:p>
        </p:txBody>
      </p:sp>
    </p:spTree>
    <p:extLst>
      <p:ext uri="{BB962C8B-B14F-4D97-AF65-F5344CB8AC3E}">
        <p14:creationId xmlns:p14="http://schemas.microsoft.com/office/powerpoint/2010/main" val="25427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E8BA2-4EAE-1531-6606-4BE510D84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44D71-DEFC-DBD1-C513-AE5D03FF2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58486-6185-9DE1-11CC-CD4E643F5176}"/>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Why am I reminding you about this?</a:t>
            </a:r>
          </a:p>
          <a:p>
            <a:pPr marL="0" indent="0">
              <a:buFont typeface="+mj-lt"/>
              <a:buNone/>
            </a:pPr>
            <a:endParaRPr lang="en-ZA" dirty="0"/>
          </a:p>
          <a:p>
            <a:pPr marL="0" indent="0">
              <a:buFont typeface="+mj-lt"/>
              <a:buNone/>
            </a:pPr>
            <a:r>
              <a:rPr lang="en-ZA" dirty="0"/>
              <a:t>Remember there are validation reports you can execute BEFORE running the year end close. The options:</a:t>
            </a:r>
          </a:p>
          <a:p>
            <a:pPr marL="0" indent="0">
              <a:buFont typeface="+mj-lt"/>
              <a:buNone/>
            </a:pPr>
            <a:r>
              <a:rPr lang="en-ZA" dirty="0"/>
              <a:t>FCSO-2 – validate CC structure</a:t>
            </a:r>
          </a:p>
          <a:p>
            <a:pPr marL="0" indent="0">
              <a:buFont typeface="+mj-lt"/>
              <a:buNone/>
            </a:pPr>
            <a:r>
              <a:rPr lang="en-ZA" dirty="0"/>
              <a:t>FCSO-4 – validate account structure</a:t>
            </a:r>
          </a:p>
          <a:p>
            <a:pPr marL="0" indent="0">
              <a:buFont typeface="+mj-lt"/>
              <a:buNone/>
            </a:pPr>
            <a:r>
              <a:rPr lang="en-ZA" dirty="0"/>
              <a:t>FGLPR1-4 – transactions on invalid GLA’s.</a:t>
            </a:r>
          </a:p>
          <a:p>
            <a:pPr marL="0" indent="0">
              <a:buFont typeface="+mj-lt"/>
              <a:buNone/>
            </a:pPr>
            <a:r>
              <a:rPr lang="en-ZA" dirty="0"/>
              <a:t>FGLOR1-26 – account summary report, looking at the balance of the GL.</a:t>
            </a:r>
          </a:p>
          <a:p>
            <a:pPr marL="0" indent="0">
              <a:buFont typeface="+mj-lt"/>
              <a:buNone/>
            </a:pPr>
            <a:endParaRPr lang="en-ZA" dirty="0"/>
          </a:p>
        </p:txBody>
      </p:sp>
      <p:sp>
        <p:nvSpPr>
          <p:cNvPr id="4" name="Slide Number Placeholder 3">
            <a:extLst>
              <a:ext uri="{FF2B5EF4-FFF2-40B4-BE49-F238E27FC236}">
                <a16:creationId xmlns:a16="http://schemas.microsoft.com/office/drawing/2014/main" id="{A989A347-B319-6709-5403-85DA5A8E76AB}"/>
              </a:ext>
            </a:extLst>
          </p:cNvPr>
          <p:cNvSpPr>
            <a:spLocks noGrp="1"/>
          </p:cNvSpPr>
          <p:nvPr>
            <p:ph type="sldNum" sz="quarter" idx="5"/>
          </p:nvPr>
        </p:nvSpPr>
        <p:spPr/>
        <p:txBody>
          <a:bodyPr/>
          <a:lstStyle/>
          <a:p>
            <a:fld id="{86689AF9-8242-AB4E-BF72-33C723BBC0DB}" type="slidenum">
              <a:rPr lang="en-GB" smtClean="0"/>
              <a:t>26</a:t>
            </a:fld>
            <a:endParaRPr lang="en-GB"/>
          </a:p>
        </p:txBody>
      </p:sp>
    </p:spTree>
    <p:extLst>
      <p:ext uri="{BB962C8B-B14F-4D97-AF65-F5344CB8AC3E}">
        <p14:creationId xmlns:p14="http://schemas.microsoft.com/office/powerpoint/2010/main" val="305400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F224A-291F-F837-59F0-11B412A65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DABA5-5872-8AB5-306A-BFA120F32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EF71F-C781-5E2B-D233-B0DAAF51A782}"/>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Do everyone know what the question means – the category 999?</a:t>
            </a:r>
          </a:p>
          <a:p>
            <a:pPr marL="0" indent="0">
              <a:buFont typeface="+mj-lt"/>
              <a:buNone/>
            </a:pPr>
            <a:endParaRPr lang="en-ZA" dirty="0"/>
          </a:p>
          <a:p>
            <a:pPr marL="0" indent="0">
              <a:buFont typeface="+mj-lt"/>
              <a:buNone/>
            </a:pPr>
            <a:r>
              <a:rPr lang="en-ZA" dirty="0"/>
              <a:t>Remember that in the case where you have suspense accounts – that should have a zero balance, you can use this.</a:t>
            </a:r>
          </a:p>
          <a:p>
            <a:pPr marL="0" indent="0">
              <a:buFont typeface="+mj-lt"/>
              <a:buNone/>
            </a:pPr>
            <a:endParaRPr lang="en-ZA" dirty="0"/>
          </a:p>
        </p:txBody>
      </p:sp>
      <p:sp>
        <p:nvSpPr>
          <p:cNvPr id="4" name="Slide Number Placeholder 3">
            <a:extLst>
              <a:ext uri="{FF2B5EF4-FFF2-40B4-BE49-F238E27FC236}">
                <a16:creationId xmlns:a16="http://schemas.microsoft.com/office/drawing/2014/main" id="{BF6A5D78-0FB3-0025-4860-72D44477A2AB}"/>
              </a:ext>
            </a:extLst>
          </p:cNvPr>
          <p:cNvSpPr>
            <a:spLocks noGrp="1"/>
          </p:cNvSpPr>
          <p:nvPr>
            <p:ph type="sldNum" sz="quarter" idx="5"/>
          </p:nvPr>
        </p:nvSpPr>
        <p:spPr/>
        <p:txBody>
          <a:bodyPr/>
          <a:lstStyle/>
          <a:p>
            <a:fld id="{86689AF9-8242-AB4E-BF72-33C723BBC0DB}" type="slidenum">
              <a:rPr lang="en-GB" smtClean="0"/>
              <a:t>27</a:t>
            </a:fld>
            <a:endParaRPr lang="en-GB"/>
          </a:p>
        </p:txBody>
      </p:sp>
    </p:spTree>
    <p:extLst>
      <p:ext uri="{BB962C8B-B14F-4D97-AF65-F5344CB8AC3E}">
        <p14:creationId xmlns:p14="http://schemas.microsoft.com/office/powerpoint/2010/main" val="134202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5E9DD-B90B-CCD2-AA1C-83EC07F09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44073-B655-1914-1309-A3BA27B5A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16ACB-2A75-F309-7796-0596E5158103}"/>
              </a:ext>
            </a:extLst>
          </p:cNvPr>
          <p:cNvSpPr>
            <a:spLocks noGrp="1"/>
          </p:cNvSpPr>
          <p:nvPr>
            <p:ph type="body" idx="1"/>
          </p:nvPr>
        </p:nvSpPr>
        <p:spPr/>
        <p:txBody>
          <a:bodyPr/>
          <a:lstStyle/>
          <a:p>
            <a:pPr marL="0" indent="0">
              <a:buFont typeface="+mj-lt"/>
              <a:buNone/>
            </a:pPr>
            <a:r>
              <a:rPr lang="en-ZA" dirty="0"/>
              <a:t>Remember if we insert a journal in the income statement account, the result will be a zero balance, that means you can’t look at prior year info, as everything will have zero balances.</a:t>
            </a:r>
          </a:p>
          <a:p>
            <a:pPr marL="0" indent="0">
              <a:buFont typeface="+mj-lt"/>
              <a:buNone/>
            </a:pPr>
            <a:endParaRPr lang="en-ZA" dirty="0"/>
          </a:p>
          <a:p>
            <a:pPr marL="0" indent="0">
              <a:buFont typeface="+mj-lt"/>
              <a:buNone/>
            </a:pPr>
            <a:r>
              <a:rPr lang="en-ZA" dirty="0"/>
              <a:t>We calculate the surplus/shortfall and transfer to the specific CC between the transfer and accumulated funds account. We get the accounts we need to use from the option {FCSM-8}</a:t>
            </a:r>
          </a:p>
          <a:p>
            <a:pPr marL="0" indent="0">
              <a:buFont typeface="+mj-lt"/>
              <a:buNone/>
            </a:pPr>
            <a:endParaRPr lang="en-ZA" dirty="0"/>
          </a:p>
          <a:p>
            <a:pPr marL="0" indent="0">
              <a:buFont typeface="+mj-lt"/>
              <a:buNone/>
            </a:pPr>
            <a:r>
              <a:rPr lang="en-ZA" dirty="0"/>
              <a:t>It is important to also remember that the CC definition plays a big role…</a:t>
            </a:r>
          </a:p>
        </p:txBody>
      </p:sp>
      <p:sp>
        <p:nvSpPr>
          <p:cNvPr id="4" name="Slide Number Placeholder 3">
            <a:extLst>
              <a:ext uri="{FF2B5EF4-FFF2-40B4-BE49-F238E27FC236}">
                <a16:creationId xmlns:a16="http://schemas.microsoft.com/office/drawing/2014/main" id="{0FC6C41B-575F-642B-E9E9-C217A099C647}"/>
              </a:ext>
            </a:extLst>
          </p:cNvPr>
          <p:cNvSpPr>
            <a:spLocks noGrp="1"/>
          </p:cNvSpPr>
          <p:nvPr>
            <p:ph type="sldNum" sz="quarter" idx="5"/>
          </p:nvPr>
        </p:nvSpPr>
        <p:spPr/>
        <p:txBody>
          <a:bodyPr/>
          <a:lstStyle/>
          <a:p>
            <a:fld id="{86689AF9-8242-AB4E-BF72-33C723BBC0DB}" type="slidenum">
              <a:rPr lang="en-GB" smtClean="0"/>
              <a:t>28</a:t>
            </a:fld>
            <a:endParaRPr lang="en-GB"/>
          </a:p>
        </p:txBody>
      </p:sp>
    </p:spTree>
    <p:extLst>
      <p:ext uri="{BB962C8B-B14F-4D97-AF65-F5344CB8AC3E}">
        <p14:creationId xmlns:p14="http://schemas.microsoft.com/office/powerpoint/2010/main" val="21942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720B-CB8C-3941-BEFE-7D1382E5C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58D33-6A69-31AC-3DEB-3EDB81244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FA5ADD-7CB6-DD3C-5D4B-991795A7ECD7}"/>
              </a:ext>
            </a:extLst>
          </p:cNvPr>
          <p:cNvSpPr>
            <a:spLocks noGrp="1"/>
          </p:cNvSpPr>
          <p:nvPr>
            <p:ph type="body" idx="1"/>
          </p:nvPr>
        </p:nvSpPr>
        <p:spPr/>
        <p:txBody>
          <a:bodyPr/>
          <a:lstStyle/>
          <a:p>
            <a:pPr marL="0" indent="0">
              <a:buFont typeface="+mj-lt"/>
              <a:buNone/>
            </a:pPr>
            <a:endParaRPr lang="en-ZA" dirty="0"/>
          </a:p>
          <a:p>
            <a:pPr marL="0" indent="0">
              <a:buFont typeface="+mj-lt"/>
              <a:buNone/>
            </a:pPr>
            <a:r>
              <a:rPr lang="en-ZA" dirty="0"/>
              <a:t>There are two things happening when the phase/step 3 option is executed.</a:t>
            </a:r>
          </a:p>
          <a:p>
            <a:pPr marL="0" indent="0">
              <a:buFont typeface="+mj-lt"/>
              <a:buNone/>
            </a:pPr>
            <a:endParaRPr lang="en-ZA" dirty="0"/>
          </a:p>
          <a:p>
            <a:pPr marL="0" indent="0">
              <a:buFont typeface="+mj-lt"/>
              <a:buNone/>
            </a:pPr>
            <a:r>
              <a:rPr lang="en-ZA" dirty="0"/>
              <a:t>It will transfer the balance sheet balances to the next year in cycle 14. You will see in the next slides how you can determine what the opening balance was…</a:t>
            </a:r>
          </a:p>
          <a:p>
            <a:pPr marL="0" indent="0">
              <a:buFont typeface="+mj-lt"/>
              <a:buNone/>
            </a:pPr>
            <a:endParaRPr lang="en-ZA" dirty="0"/>
          </a:p>
          <a:p>
            <a:pPr marL="0" indent="0">
              <a:buFont typeface="+mj-lt"/>
              <a:buNone/>
            </a:pPr>
            <a:r>
              <a:rPr lang="en-ZA" dirty="0"/>
              <a:t>In the previous slide I showed you the HOST CC – this is still relevant when balances are carried forward.</a:t>
            </a:r>
          </a:p>
          <a:p>
            <a:pPr marL="0" indent="0">
              <a:buFont typeface="+mj-lt"/>
              <a:buNone/>
            </a:pPr>
            <a:endParaRPr lang="en-ZA" dirty="0"/>
          </a:p>
          <a:p>
            <a:pPr marL="0" indent="0">
              <a:buFont typeface="+mj-lt"/>
              <a:buNone/>
            </a:pPr>
            <a:r>
              <a:rPr lang="en-ZA" dirty="0"/>
              <a:t>Then it will also transfer balances from the accounts, where you linked the relevant accounts in the definition – think specifically of the asset accounts, BUT it is not limited to this.</a:t>
            </a:r>
          </a:p>
        </p:txBody>
      </p:sp>
      <p:sp>
        <p:nvSpPr>
          <p:cNvPr id="4" name="Slide Number Placeholder 3">
            <a:extLst>
              <a:ext uri="{FF2B5EF4-FFF2-40B4-BE49-F238E27FC236}">
                <a16:creationId xmlns:a16="http://schemas.microsoft.com/office/drawing/2014/main" id="{50165150-5384-7EA6-8B82-DC4D9ADE003E}"/>
              </a:ext>
            </a:extLst>
          </p:cNvPr>
          <p:cNvSpPr>
            <a:spLocks noGrp="1"/>
          </p:cNvSpPr>
          <p:nvPr>
            <p:ph type="sldNum" sz="quarter" idx="5"/>
          </p:nvPr>
        </p:nvSpPr>
        <p:spPr/>
        <p:txBody>
          <a:bodyPr/>
          <a:lstStyle/>
          <a:p>
            <a:fld id="{86689AF9-8242-AB4E-BF72-33C723BBC0DB}" type="slidenum">
              <a:rPr lang="en-GB" smtClean="0"/>
              <a:t>29</a:t>
            </a:fld>
            <a:endParaRPr lang="en-GB"/>
          </a:p>
        </p:txBody>
      </p:sp>
    </p:spTree>
    <p:extLst>
      <p:ext uri="{BB962C8B-B14F-4D97-AF65-F5344CB8AC3E}">
        <p14:creationId xmlns:p14="http://schemas.microsoft.com/office/powerpoint/2010/main" val="58942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B25D-009A-A324-CA0D-66748095D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37148-B356-8F9E-C850-2A1FD7ABE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B9A3E-EA4C-F63F-E8C2-82C45529E4BB}"/>
              </a:ext>
            </a:extLst>
          </p:cNvPr>
          <p:cNvSpPr>
            <a:spLocks noGrp="1"/>
          </p:cNvSpPr>
          <p:nvPr>
            <p:ph type="body" idx="1"/>
          </p:nvPr>
        </p:nvSpPr>
        <p:spPr/>
        <p:txBody>
          <a:bodyPr/>
          <a:lstStyle/>
          <a:p>
            <a:pPr marL="0" indent="0">
              <a:buFont typeface="+mj-lt"/>
              <a:buNone/>
            </a:pPr>
            <a:r>
              <a:rPr lang="en-ZA" dirty="0"/>
              <a:t>While you are busy with AFS, there is a need to recalculate the opening balances…</a:t>
            </a:r>
          </a:p>
          <a:p>
            <a:pPr marL="0" indent="0">
              <a:buFont typeface="+mj-lt"/>
              <a:buNone/>
            </a:pPr>
            <a:endParaRPr lang="en-ZA" dirty="0"/>
          </a:p>
          <a:p>
            <a:pPr marL="0" indent="0">
              <a:buFont typeface="+mj-lt"/>
              <a:buNone/>
            </a:pPr>
            <a:r>
              <a:rPr lang="en-ZA" dirty="0"/>
              <a:t>Reminder that you can’t have the GL in 2023 and expect to have carry forward balances in 2025.</a:t>
            </a:r>
          </a:p>
          <a:p>
            <a:pPr marL="0" indent="0">
              <a:buFont typeface="+mj-lt"/>
              <a:buNone/>
            </a:pPr>
            <a:endParaRPr lang="en-ZA" dirty="0"/>
          </a:p>
        </p:txBody>
      </p:sp>
      <p:sp>
        <p:nvSpPr>
          <p:cNvPr id="4" name="Slide Number Placeholder 3">
            <a:extLst>
              <a:ext uri="{FF2B5EF4-FFF2-40B4-BE49-F238E27FC236}">
                <a16:creationId xmlns:a16="http://schemas.microsoft.com/office/drawing/2014/main" id="{B5D53748-0501-FF35-E4B6-D5A838E9FEC4}"/>
              </a:ext>
            </a:extLst>
          </p:cNvPr>
          <p:cNvSpPr>
            <a:spLocks noGrp="1"/>
          </p:cNvSpPr>
          <p:nvPr>
            <p:ph type="sldNum" sz="quarter" idx="5"/>
          </p:nvPr>
        </p:nvSpPr>
        <p:spPr/>
        <p:txBody>
          <a:bodyPr/>
          <a:lstStyle/>
          <a:p>
            <a:fld id="{86689AF9-8242-AB4E-BF72-33C723BBC0DB}" type="slidenum">
              <a:rPr lang="en-GB" smtClean="0"/>
              <a:t>30</a:t>
            </a:fld>
            <a:endParaRPr lang="en-GB"/>
          </a:p>
        </p:txBody>
      </p:sp>
    </p:spTree>
    <p:extLst>
      <p:ext uri="{BB962C8B-B14F-4D97-AF65-F5344CB8AC3E}">
        <p14:creationId xmlns:p14="http://schemas.microsoft.com/office/powerpoint/2010/main" val="3700464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When you look at the detail report CC or account – {FGLOR1-8/28} you need to pay attention to the parameters:</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The section I have blocked…</a:t>
            </a: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	Those parameters can be explained as follow – summary the important one, while you also need to pay attention to cycle 13 and 14.</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output will have the opening balance and the summary – if there were entries in that financial year will shows summary up to the selected cycle.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Validation of CC structure</a:t>
            </a:r>
          </a:p>
          <a:p>
            <a:pPr marL="0" indent="0">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6689AF9-8242-AB4E-BF72-33C723BBC0DB}" type="slidenum">
              <a:rPr lang="en-GB" smtClean="0"/>
              <a:t>31</a:t>
            </a:fld>
            <a:endParaRPr lang="en-GB"/>
          </a:p>
        </p:txBody>
      </p:sp>
    </p:spTree>
    <p:extLst>
      <p:ext uri="{BB962C8B-B14F-4D97-AF65-F5344CB8AC3E}">
        <p14:creationId xmlns:p14="http://schemas.microsoft.com/office/powerpoint/2010/main" val="42058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CD00-219A-6827-A386-383AA9D82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6F446-3DAE-EB74-47F4-E78B64418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C938E-5F2B-20A0-5A3B-1757B23638DB}"/>
              </a:ext>
            </a:extLst>
          </p:cNvPr>
          <p:cNvSpPr>
            <a:spLocks noGrp="1"/>
          </p:cNvSpPr>
          <p:nvPr>
            <p:ph type="body" idx="1"/>
          </p:nvPr>
        </p:nvSpPr>
        <p:spPr/>
        <p:txBody>
          <a:bodyPr/>
          <a:lstStyle/>
          <a:p>
            <a:r>
              <a:rPr lang="en-ZA" dirty="0"/>
              <a:t>Have you had one of these questions:</a:t>
            </a:r>
          </a:p>
          <a:p>
            <a:pPr marL="228600" indent="-228600">
              <a:buFont typeface="+mj-lt"/>
              <a:buAutoNum type="arabicPeriod"/>
            </a:pPr>
            <a:r>
              <a:rPr lang="en-ZA" dirty="0"/>
              <a:t>What accounts is the system going to debit?</a:t>
            </a:r>
          </a:p>
          <a:p>
            <a:pPr marL="228600" indent="-228600">
              <a:buFont typeface="+mj-lt"/>
              <a:buAutoNum type="arabicPeriod"/>
            </a:pPr>
            <a:r>
              <a:rPr lang="en-ZA" dirty="0"/>
              <a:t>Where will the revenue go?</a:t>
            </a:r>
          </a:p>
          <a:p>
            <a:pPr marL="228600" indent="-228600">
              <a:buFont typeface="+mj-lt"/>
              <a:buAutoNum type="arabicPeriod"/>
            </a:pPr>
            <a:r>
              <a:rPr lang="en-ZA" dirty="0"/>
              <a:t>I want to allocate the revenue to the relevant department</a:t>
            </a:r>
          </a:p>
          <a:p>
            <a:pPr marL="228600" indent="-228600">
              <a:buFont typeface="+mj-lt"/>
              <a:buAutoNum type="arabicPeriod"/>
            </a:pPr>
            <a:endParaRPr lang="en-ZA" dirty="0"/>
          </a:p>
          <a:p>
            <a:pPr marL="0" indent="0">
              <a:buFont typeface="+mj-lt"/>
              <a:buNone/>
            </a:pPr>
            <a:r>
              <a:rPr lang="en-ZA" dirty="0"/>
              <a:t>Let’s work from the assumption you raise fees per subject – using event 07. Looking first at the revenue portion – where you are NOT allocating it in a single CC and/or account combination.</a:t>
            </a:r>
          </a:p>
          <a:p>
            <a:pPr marL="0" indent="0">
              <a:buFont typeface="+mj-lt"/>
              <a:buNone/>
            </a:pPr>
            <a:endParaRPr lang="en-ZA" dirty="0"/>
          </a:p>
          <a:p>
            <a:pPr marL="0" indent="0">
              <a:buFont typeface="+mj-lt"/>
              <a:buNone/>
            </a:pPr>
            <a:r>
              <a:rPr lang="en-ZA" dirty="0"/>
              <a:t>Remember that you can decide to allocate revenue per subject – where you complete the CC code, or flag the field “Use Event 05” as Y to use the specific qualification’s CC.</a:t>
            </a:r>
          </a:p>
        </p:txBody>
      </p:sp>
      <p:sp>
        <p:nvSpPr>
          <p:cNvPr id="4" name="Slide Number Placeholder 3">
            <a:extLst>
              <a:ext uri="{FF2B5EF4-FFF2-40B4-BE49-F238E27FC236}">
                <a16:creationId xmlns:a16="http://schemas.microsoft.com/office/drawing/2014/main" id="{0F690700-3AA5-7637-11B8-35954F2407A8}"/>
              </a:ext>
            </a:extLst>
          </p:cNvPr>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294921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you have allocated the revenue per CC or account or GLA, the </a:t>
            </a:r>
            <a:r>
              <a:rPr lang="en-ZA" dirty="0" err="1"/>
              <a:t>stard</a:t>
            </a:r>
            <a:r>
              <a:rPr lang="en-ZA" dirty="0"/>
              <a:t> GL reports can be used.</a:t>
            </a:r>
          </a:p>
          <a:p>
            <a:endParaRPr lang="en-ZA" dirty="0"/>
          </a:p>
          <a:p>
            <a:r>
              <a:rPr lang="en-ZA" dirty="0"/>
              <a:t>Remember the TT report can be generated as a CSV file. You can then import to Excel and do the Powe Pivots. Very easy to immediately detect incorrect CC or accounts that were linked to the fees. For example if there are CC’s with a debit balance, maybe someone did journals… or a CC with fees, where it is not supposed to have.</a:t>
            </a:r>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228625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0F3E-6D49-19D2-2A7F-4A1AB38FF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D83A2-4100-2C84-5553-FF0E99C9D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152FA-3916-4768-4D02-8EA5590E47E3}"/>
              </a:ext>
            </a:extLst>
          </p:cNvPr>
          <p:cNvSpPr>
            <a:spLocks noGrp="1"/>
          </p:cNvSpPr>
          <p:nvPr>
            <p:ph type="body" idx="1"/>
          </p:nvPr>
        </p:nvSpPr>
        <p:spPr/>
        <p:txBody>
          <a:bodyPr/>
          <a:lstStyle/>
          <a:p>
            <a:pPr marL="0" indent="0">
              <a:buFont typeface="+mj-lt"/>
              <a:buNone/>
            </a:pPr>
            <a:r>
              <a:rPr lang="en-ZA" dirty="0"/>
              <a:t>Let’s work from the assumption you raise fees per subject – using event 07. </a:t>
            </a:r>
          </a:p>
          <a:p>
            <a:pPr marL="0" indent="0">
              <a:buFont typeface="+mj-lt"/>
              <a:buNone/>
            </a:pPr>
            <a:endParaRPr lang="en-ZA" dirty="0"/>
          </a:p>
          <a:p>
            <a:pPr marL="0" indent="0">
              <a:buFont typeface="+mj-lt"/>
              <a:buNone/>
            </a:pPr>
            <a:r>
              <a:rPr lang="en-ZA" dirty="0"/>
              <a:t>How do “split” the debt? How do you make sure not all the fees raised goes to a single account type?</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39334E57-CE2C-40EE-D06E-C4EF31C21AD4}"/>
              </a:ext>
            </a:extLst>
          </p:cNvPr>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17757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1973D-D50A-D2A0-755D-92A832FDB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07A70-18C4-8226-1C3C-E7D4432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0F196-EA8A-20B3-F3A2-F5FCC3AC85A5}"/>
              </a:ext>
            </a:extLst>
          </p:cNvPr>
          <p:cNvSpPr>
            <a:spLocks noGrp="1"/>
          </p:cNvSpPr>
          <p:nvPr>
            <p:ph type="body" idx="1"/>
          </p:nvPr>
        </p:nvSpPr>
        <p:spPr/>
        <p:txBody>
          <a:bodyPr/>
          <a:lstStyle/>
          <a:p>
            <a:pPr marL="0" indent="0">
              <a:buFont typeface="+mj-lt"/>
              <a:buNone/>
            </a:pPr>
            <a:r>
              <a:rPr lang="en-ZA" dirty="0"/>
              <a:t>There are a number of standard reports available –</a:t>
            </a:r>
          </a:p>
          <a:p>
            <a:pPr marL="0" indent="0">
              <a:buFont typeface="+mj-lt"/>
              <a:buNone/>
            </a:pPr>
            <a:endParaRPr lang="en-ZA" dirty="0"/>
          </a:p>
          <a:p>
            <a:pPr marL="0" indent="0">
              <a:buFont typeface="+mj-lt"/>
              <a:buNone/>
            </a:pPr>
            <a:r>
              <a:rPr lang="en-ZA" dirty="0"/>
              <a:t>The ageing in option 31 I will explain in the next section.</a:t>
            </a:r>
          </a:p>
          <a:p>
            <a:pPr marL="0" indent="0">
              <a:buFont typeface="+mj-lt"/>
              <a:buNone/>
            </a:pPr>
            <a:endParaRPr lang="en-ZA" dirty="0"/>
          </a:p>
          <a:p>
            <a:pPr marL="0" indent="0">
              <a:buFont typeface="+mj-lt"/>
              <a:buNone/>
            </a:pPr>
            <a:endParaRPr lang="en-ZA" dirty="0"/>
          </a:p>
        </p:txBody>
      </p:sp>
      <p:sp>
        <p:nvSpPr>
          <p:cNvPr id="4" name="Slide Number Placeholder 3">
            <a:extLst>
              <a:ext uri="{FF2B5EF4-FFF2-40B4-BE49-F238E27FC236}">
                <a16:creationId xmlns:a16="http://schemas.microsoft.com/office/drawing/2014/main" id="{E694093C-8F6C-31C3-8747-4BA26A4719CA}"/>
              </a:ext>
            </a:extLst>
          </p:cNvPr>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16193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2164-0A94-A3C4-EB48-1DBBD8E55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36611-0F63-1A9D-FFBA-AA2BCD5F9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F3913-6C19-028E-9CA8-4888E0687515}"/>
              </a:ext>
            </a:extLst>
          </p:cNvPr>
          <p:cNvSpPr>
            <a:spLocks noGrp="1"/>
          </p:cNvSpPr>
          <p:nvPr>
            <p:ph type="body" idx="1"/>
          </p:nvPr>
        </p:nvSpPr>
        <p:spPr/>
        <p:txBody>
          <a:bodyPr/>
          <a:lstStyle/>
          <a:p>
            <a:pPr marL="0" indent="0">
              <a:buFont typeface="+mj-lt"/>
              <a:buNone/>
            </a:pPr>
            <a:r>
              <a:rPr lang="en-ZA" dirty="0"/>
              <a:t>If you look at the ageing of student debt, you need to understand how it is defined and then how the system is using it.</a:t>
            </a:r>
          </a:p>
          <a:p>
            <a:pPr marL="0" indent="0">
              <a:buFont typeface="+mj-lt"/>
              <a:buNone/>
            </a:pPr>
            <a:endParaRPr lang="en-ZA" dirty="0"/>
          </a:p>
          <a:p>
            <a:pPr marL="0" indent="0">
              <a:buFont typeface="+mj-lt"/>
              <a:buNone/>
            </a:pPr>
            <a:r>
              <a:rPr lang="en-ZA" dirty="0"/>
              <a:t>Pay attention to the use of the 1</a:t>
            </a:r>
            <a:r>
              <a:rPr lang="en-ZA" baseline="30000" dirty="0"/>
              <a:t>st</a:t>
            </a:r>
            <a:r>
              <a:rPr lang="en-ZA" dirty="0"/>
              <a:t> day of the month, instead of the last. It all depends on your process…</a:t>
            </a:r>
          </a:p>
          <a:p>
            <a:pPr marL="0" indent="0">
              <a:buFont typeface="+mj-lt"/>
              <a:buNone/>
            </a:pPr>
            <a:endParaRPr lang="en-ZA" dirty="0"/>
          </a:p>
          <a:p>
            <a:pPr marL="0" indent="0">
              <a:buFont typeface="+mj-lt"/>
              <a:buNone/>
            </a:pPr>
            <a:r>
              <a:rPr lang="en-ZA" dirty="0"/>
              <a:t>Also remember that the system is using this when the distribution of the default account type takes place. We will get to that in the next slides, but it important to understand first how the </a:t>
            </a:r>
            <a:r>
              <a:rPr lang="en-ZA"/>
              <a:t>age analysis is working.</a:t>
            </a:r>
            <a:endParaRPr lang="en-ZA" dirty="0"/>
          </a:p>
        </p:txBody>
      </p:sp>
      <p:sp>
        <p:nvSpPr>
          <p:cNvPr id="4" name="Slide Number Placeholder 3">
            <a:extLst>
              <a:ext uri="{FF2B5EF4-FFF2-40B4-BE49-F238E27FC236}">
                <a16:creationId xmlns:a16="http://schemas.microsoft.com/office/drawing/2014/main" id="{711C1297-5CE7-7A78-D9B4-6CF1F5CC5290}"/>
              </a:ext>
            </a:extLst>
          </p:cNvPr>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83483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97FF-B62B-4DE1-7502-50D85A4CB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8C49-407C-44DF-2E04-28A3F0202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BFA76-3491-3DC7-3764-3D41096D5A11}"/>
              </a:ext>
            </a:extLst>
          </p:cNvPr>
          <p:cNvSpPr>
            <a:spLocks noGrp="1"/>
          </p:cNvSpPr>
          <p:nvPr>
            <p:ph type="body" idx="1"/>
          </p:nvPr>
        </p:nvSpPr>
        <p:spPr/>
        <p:txBody>
          <a:bodyPr/>
          <a:lstStyle/>
          <a:p>
            <a:pPr marL="0" indent="0">
              <a:buFont typeface="+mj-lt"/>
              <a:buNone/>
            </a:pPr>
            <a:r>
              <a:rPr lang="en-ZA" dirty="0"/>
              <a:t>It is important to note that the distribution of the default account type is looking at the payment agreement of the transaction, BUT if they are the same, we are looking at the code…</a:t>
            </a:r>
          </a:p>
          <a:p>
            <a:pPr marL="0" indent="0">
              <a:buFont typeface="+mj-lt"/>
              <a:buNone/>
            </a:pPr>
            <a:endParaRPr lang="en-ZA" dirty="0"/>
          </a:p>
          <a:p>
            <a:pPr marL="0" indent="0">
              <a:buFont typeface="+mj-lt"/>
              <a:buNone/>
            </a:pPr>
            <a:r>
              <a:rPr lang="en-ZA" dirty="0"/>
              <a:t>You can’t have the default and the other SD account types having the same account.</a:t>
            </a:r>
          </a:p>
        </p:txBody>
      </p:sp>
      <p:sp>
        <p:nvSpPr>
          <p:cNvPr id="4" name="Slide Number Placeholder 3">
            <a:extLst>
              <a:ext uri="{FF2B5EF4-FFF2-40B4-BE49-F238E27FC236}">
                <a16:creationId xmlns:a16="http://schemas.microsoft.com/office/drawing/2014/main" id="{34897DAE-0E5A-A82A-33FA-9FE505B16C47}"/>
              </a:ext>
            </a:extLst>
          </p:cNvPr>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71407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you don’t schedule it, you run the risk to forget to do this, which results in a student that have a credit on a specific account type agreement combination, while they have a total outstanding balance.</a:t>
            </a:r>
          </a:p>
          <a:p>
            <a:endParaRPr lang="en-ZA" dirty="0"/>
          </a:p>
          <a:p>
            <a:r>
              <a:rPr lang="en-ZA" dirty="0"/>
              <a:t>I need to explain what will happen when the options are executed.</a:t>
            </a:r>
          </a:p>
          <a:p>
            <a:endParaRPr lang="en-ZA" dirty="0"/>
          </a:p>
          <a:p>
            <a:r>
              <a:rPr lang="en-ZA" dirty="0"/>
              <a:t>Now if you didn’t do the distribution, your age analysis report in {FSAOR2-25} will look like this:</a:t>
            </a:r>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187657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dirty="0"/>
              <a:t>Click to edit Master title style</a:t>
            </a:r>
          </a:p>
        </p:txBody>
      </p:sp>
    </p:spTree>
    <p:extLst>
      <p:ext uri="{BB962C8B-B14F-4D97-AF65-F5344CB8AC3E}">
        <p14:creationId xmlns:p14="http://schemas.microsoft.com/office/powerpoint/2010/main" val="3145418134"/>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6.sv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9"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1.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662597"/>
            <a:ext cx="7766844" cy="1752549"/>
          </a:xfrm>
        </p:spPr>
        <p:txBody>
          <a:bodyPr/>
          <a:lstStyle/>
          <a:p>
            <a:r>
              <a:rPr lang="en-US" sz="2800" dirty="0"/>
              <a:t>Maximizing Efficiency and Accuracy: Strategies for Effective Use of Finance Systems in Streamlined Reporting</a:t>
            </a:r>
            <a:endParaRPr lang="en-GB" sz="2800"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GB" dirty="0"/>
              <a:t>Session 31</a:t>
            </a:r>
          </a:p>
          <a:p>
            <a:r>
              <a:rPr lang="en-GB" sz="1400" dirty="0"/>
              <a:t>Presented by Bernard Mostert</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2E86-DB0A-C052-6DF6-81711F6D76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C7AF9C-D58D-E26F-1392-FF97AFAF4550}"/>
              </a:ext>
            </a:extLst>
          </p:cNvPr>
          <p:cNvSpPr>
            <a:spLocks noGrp="1"/>
          </p:cNvSpPr>
          <p:nvPr>
            <p:ph type="title"/>
          </p:nvPr>
        </p:nvSpPr>
        <p:spPr>
          <a:xfrm>
            <a:off x="303213" y="298450"/>
            <a:ext cx="8532812" cy="481013"/>
          </a:xfrm>
        </p:spPr>
        <p:txBody>
          <a:bodyPr/>
          <a:lstStyle/>
          <a:p>
            <a:r>
              <a:rPr lang="en-GB" dirty="0"/>
              <a:t>Student debtors – default account type</a:t>
            </a:r>
          </a:p>
        </p:txBody>
      </p:sp>
      <p:sp>
        <p:nvSpPr>
          <p:cNvPr id="6" name="TextBox 5">
            <a:extLst>
              <a:ext uri="{FF2B5EF4-FFF2-40B4-BE49-F238E27FC236}">
                <a16:creationId xmlns:a16="http://schemas.microsoft.com/office/drawing/2014/main" id="{2D79CCF1-DD54-B833-9797-1D23D57E51C6}"/>
              </a:ext>
            </a:extLst>
          </p:cNvPr>
          <p:cNvSpPr txBox="1"/>
          <p:nvPr/>
        </p:nvSpPr>
        <p:spPr>
          <a:xfrm>
            <a:off x="312449" y="1047029"/>
            <a:ext cx="8450262"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Reporting on students with debit and those with credit balances</a:t>
            </a:r>
          </a:p>
          <a:p>
            <a:pPr marL="742950" lvl="1" indent="-285750">
              <a:lnSpc>
                <a:spcPct val="150000"/>
              </a:lnSpc>
              <a:buFont typeface="Courier New" panose="02070309020205020404" pitchFamily="49" charset="0"/>
              <a:buChar char="o"/>
            </a:pPr>
            <a:r>
              <a:rPr lang="en-ZA" dirty="0"/>
              <a:t>Do you show on your reconciliations – or is it combined debt?</a:t>
            </a:r>
          </a:p>
          <a:p>
            <a:pPr marL="285750" indent="-285750">
              <a:lnSpc>
                <a:spcPct val="150000"/>
              </a:lnSpc>
              <a:buFont typeface="Arial" panose="020B0604020202020204" pitchFamily="34" charset="0"/>
              <a:buChar char="•"/>
            </a:pPr>
            <a:r>
              <a:rPr lang="en-ZA" dirty="0"/>
              <a:t>How does the distribution work?</a:t>
            </a:r>
          </a:p>
          <a:p>
            <a:pPr marL="742950" lvl="1" indent="-285750">
              <a:lnSpc>
                <a:spcPct val="150000"/>
              </a:lnSpc>
              <a:buFont typeface="Courier New" panose="02070309020205020404" pitchFamily="49" charset="0"/>
              <a:buChar char="o"/>
            </a:pPr>
            <a:r>
              <a:rPr lang="en-ZA" dirty="0"/>
              <a:t>The dates of the agreement</a:t>
            </a:r>
          </a:p>
          <a:p>
            <a:pPr marL="742950" lvl="1" indent="-285750">
              <a:lnSpc>
                <a:spcPct val="150000"/>
              </a:lnSpc>
              <a:buFont typeface="Courier New" panose="02070309020205020404" pitchFamily="49" charset="0"/>
              <a:buChar char="o"/>
            </a:pPr>
            <a:r>
              <a:rPr lang="en-ZA" dirty="0"/>
              <a:t>Then codes</a:t>
            </a:r>
          </a:p>
          <a:p>
            <a:pPr marL="285750" indent="-285750">
              <a:lnSpc>
                <a:spcPct val="150000"/>
              </a:lnSpc>
              <a:buFont typeface="Arial" panose="020B0604020202020204" pitchFamily="34" charset="0"/>
              <a:buChar char="•"/>
            </a:pPr>
            <a:r>
              <a:rPr lang="en-ZA" dirty="0"/>
              <a:t>Look at the GLA’s that are linked to the account types for SD</a:t>
            </a:r>
          </a:p>
        </p:txBody>
      </p:sp>
      <p:pic>
        <p:nvPicPr>
          <p:cNvPr id="3" name="Picture 2">
            <a:extLst>
              <a:ext uri="{FF2B5EF4-FFF2-40B4-BE49-F238E27FC236}">
                <a16:creationId xmlns:a16="http://schemas.microsoft.com/office/drawing/2014/main" id="{001F7C45-731E-AEF8-3CFB-1F84976304DC}"/>
              </a:ext>
            </a:extLst>
          </p:cNvPr>
          <p:cNvPicPr>
            <a:picLocks noChangeAspect="1"/>
          </p:cNvPicPr>
          <p:nvPr/>
        </p:nvPicPr>
        <p:blipFill>
          <a:blip r:embed="rId3"/>
          <a:stretch>
            <a:fillRect/>
          </a:stretch>
        </p:blipFill>
        <p:spPr>
          <a:xfrm>
            <a:off x="312449" y="851124"/>
            <a:ext cx="8183190" cy="3446013"/>
          </a:xfrm>
          <a:prstGeom prst="rect">
            <a:avLst/>
          </a:prstGeom>
          <a:ln>
            <a:solidFill>
              <a:schemeClr val="accent1"/>
            </a:solidFill>
          </a:ln>
        </p:spPr>
      </p:pic>
    </p:spTree>
    <p:extLst>
      <p:ext uri="{BB962C8B-B14F-4D97-AF65-F5344CB8AC3E}">
        <p14:creationId xmlns:p14="http://schemas.microsoft.com/office/powerpoint/2010/main" val="11423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FE33-D2BF-6CED-2855-3BEEE5D7BEF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1C9C58A-02EA-7829-DB27-0A4320B89B96}"/>
              </a:ext>
            </a:extLst>
          </p:cNvPr>
          <p:cNvSpPr txBox="1">
            <a:spLocks/>
          </p:cNvSpPr>
          <p:nvPr/>
        </p:nvSpPr>
        <p:spPr>
          <a:xfrm>
            <a:off x="303213" y="298450"/>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sz="2000" dirty="0"/>
              <a:t>Student debtors – default account type (continue)</a:t>
            </a:r>
          </a:p>
        </p:txBody>
      </p:sp>
      <p:sp>
        <p:nvSpPr>
          <p:cNvPr id="3" name="TextBox 2">
            <a:extLst>
              <a:ext uri="{FF2B5EF4-FFF2-40B4-BE49-F238E27FC236}">
                <a16:creationId xmlns:a16="http://schemas.microsoft.com/office/drawing/2014/main" id="{3720BB54-5F28-9077-5288-EC1C56256A2E}"/>
              </a:ext>
            </a:extLst>
          </p:cNvPr>
          <p:cNvSpPr txBox="1"/>
          <p:nvPr/>
        </p:nvSpPr>
        <p:spPr>
          <a:xfrm>
            <a:off x="312449" y="1047029"/>
            <a:ext cx="8450262" cy="4648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Important to schedule the distribution</a:t>
            </a:r>
          </a:p>
        </p:txBody>
      </p:sp>
      <p:pic>
        <p:nvPicPr>
          <p:cNvPr id="7" name="Picture 6" descr="A diagram of a flowchart&#10;&#10;AI-generated content may be incorrect.">
            <a:extLst>
              <a:ext uri="{FF2B5EF4-FFF2-40B4-BE49-F238E27FC236}">
                <a16:creationId xmlns:a16="http://schemas.microsoft.com/office/drawing/2014/main" id="{ED23FCB0-0146-40B0-7C68-A7D3CC3E0A3E}"/>
              </a:ext>
            </a:extLst>
          </p:cNvPr>
          <p:cNvPicPr>
            <a:picLocks noChangeAspect="1"/>
          </p:cNvPicPr>
          <p:nvPr/>
        </p:nvPicPr>
        <p:blipFill>
          <a:blip r:embed="rId3"/>
          <a:srcRect l="4085" t="8326" r="5113" b="3978"/>
          <a:stretch/>
        </p:blipFill>
        <p:spPr>
          <a:xfrm>
            <a:off x="2659753" y="779463"/>
            <a:ext cx="3819731" cy="3702890"/>
          </a:xfrm>
          <a:prstGeom prst="rect">
            <a:avLst/>
          </a:prstGeom>
          <a:ln>
            <a:solidFill>
              <a:schemeClr val="accent1"/>
            </a:solidFill>
          </a:ln>
        </p:spPr>
      </p:pic>
      <p:pic>
        <p:nvPicPr>
          <p:cNvPr id="9" name="Picture 8">
            <a:extLst>
              <a:ext uri="{FF2B5EF4-FFF2-40B4-BE49-F238E27FC236}">
                <a16:creationId xmlns:a16="http://schemas.microsoft.com/office/drawing/2014/main" id="{F2BED059-FF47-068E-5348-3DB429C19067}"/>
              </a:ext>
            </a:extLst>
          </p:cNvPr>
          <p:cNvPicPr>
            <a:picLocks noChangeAspect="1"/>
          </p:cNvPicPr>
          <p:nvPr/>
        </p:nvPicPr>
        <p:blipFill>
          <a:blip r:embed="rId4"/>
          <a:stretch>
            <a:fillRect/>
          </a:stretch>
        </p:blipFill>
        <p:spPr>
          <a:xfrm>
            <a:off x="-215152" y="1462686"/>
            <a:ext cx="9144000" cy="2222890"/>
          </a:xfrm>
          <a:prstGeom prst="rect">
            <a:avLst/>
          </a:prstGeom>
          <a:ln>
            <a:solidFill>
              <a:schemeClr val="accent1"/>
            </a:solidFill>
          </a:ln>
        </p:spPr>
      </p:pic>
    </p:spTree>
    <p:extLst>
      <p:ext uri="{BB962C8B-B14F-4D97-AF65-F5344CB8AC3E}">
        <p14:creationId xmlns:p14="http://schemas.microsoft.com/office/powerpoint/2010/main" val="16422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9EA2F-06AF-2EFF-55BB-F4F63502C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115D4-A8E1-A8B4-C7AE-EBDFFF1552E3}"/>
              </a:ext>
            </a:extLst>
          </p:cNvPr>
          <p:cNvSpPr>
            <a:spLocks noGrp="1"/>
          </p:cNvSpPr>
          <p:nvPr>
            <p:ph type="title"/>
          </p:nvPr>
        </p:nvSpPr>
        <p:spPr>
          <a:xfrm>
            <a:off x="394449" y="788193"/>
            <a:ext cx="3462157" cy="3571875"/>
          </a:xfrm>
        </p:spPr>
        <p:txBody>
          <a:bodyPr/>
          <a:lstStyle/>
          <a:p>
            <a:r>
              <a:rPr lang="en-GB" sz="3200" dirty="0"/>
              <a:t>Accounts Receivable</a:t>
            </a:r>
          </a:p>
        </p:txBody>
      </p:sp>
      <p:sp>
        <p:nvSpPr>
          <p:cNvPr id="6" name="TextBox 5">
            <a:extLst>
              <a:ext uri="{FF2B5EF4-FFF2-40B4-BE49-F238E27FC236}">
                <a16:creationId xmlns:a16="http://schemas.microsoft.com/office/drawing/2014/main" id="{EDCA6D4E-AE87-4E53-6FEF-AE5A63BA6618}"/>
              </a:ext>
            </a:extLst>
          </p:cNvPr>
          <p:cNvSpPr txBox="1"/>
          <p:nvPr/>
        </p:nvSpPr>
        <p:spPr>
          <a:xfrm>
            <a:off x="4298644" y="3937229"/>
            <a:ext cx="4572000" cy="184666"/>
          </a:xfrm>
          <a:prstGeom prst="rect">
            <a:avLst/>
          </a:prstGeom>
          <a:noFill/>
        </p:spPr>
        <p:txBody>
          <a:bodyPr wrap="square" rtlCol="0">
            <a:spAutoFit/>
          </a:bodyPr>
          <a:lstStyle>
            <a:defPPr>
              <a:defRPr lang="en-US"/>
            </a:defPPr>
            <a:lvl1pPr>
              <a:defRPr sz="600">
                <a:solidFill>
                  <a:schemeClr val="accent4"/>
                </a:solidFill>
              </a:defRPr>
            </a:lvl1pPr>
          </a:lstStyle>
          <a:p>
            <a:r>
              <a:rPr lang="en-ZA" dirty="0">
                <a:solidFill>
                  <a:schemeClr val="tx1"/>
                </a:solidFill>
              </a:rPr>
              <a:t>https://pix4free.org/photo/33427/accounts-receivable.html</a:t>
            </a:r>
          </a:p>
        </p:txBody>
      </p:sp>
      <p:pic>
        <p:nvPicPr>
          <p:cNvPr id="5" name="Picture 4" descr="A calculator and money on a table&#10;&#10;AI-generated content may be incorrect.">
            <a:extLst>
              <a:ext uri="{FF2B5EF4-FFF2-40B4-BE49-F238E27FC236}">
                <a16:creationId xmlns:a16="http://schemas.microsoft.com/office/drawing/2014/main" id="{03F320BA-15C5-727D-BC5E-AEE7F4BB2B9D}"/>
              </a:ext>
            </a:extLst>
          </p:cNvPr>
          <p:cNvPicPr>
            <a:picLocks noChangeAspect="1"/>
          </p:cNvPicPr>
          <p:nvPr/>
        </p:nvPicPr>
        <p:blipFill>
          <a:blip r:embed="rId2"/>
          <a:stretch>
            <a:fillRect/>
          </a:stretch>
        </p:blipFill>
        <p:spPr>
          <a:xfrm>
            <a:off x="4298644" y="1026368"/>
            <a:ext cx="4252197" cy="2834797"/>
          </a:xfrm>
          <a:prstGeom prst="rect">
            <a:avLst/>
          </a:prstGeom>
          <a:ln>
            <a:noFill/>
          </a:ln>
          <a:effectLst>
            <a:softEdge rad="112500"/>
          </a:effectLst>
        </p:spPr>
      </p:pic>
      <p:pic>
        <p:nvPicPr>
          <p:cNvPr id="4" name="Picture 3" descr="A green and blue logo&#10;&#10;AI-generated content may be incorrect.">
            <a:extLst>
              <a:ext uri="{FF2B5EF4-FFF2-40B4-BE49-F238E27FC236}">
                <a16:creationId xmlns:a16="http://schemas.microsoft.com/office/drawing/2014/main" id="{72C1E9CB-D371-8C05-D3B7-A5D91FE1B4B6}"/>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52974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B5361-381E-4ED2-6763-CCFB4ECDCD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371B5B-BDF0-CA7E-3B7B-DBFEB83BE0B2}"/>
              </a:ext>
            </a:extLst>
          </p:cNvPr>
          <p:cNvSpPr>
            <a:spLocks noGrp="1"/>
          </p:cNvSpPr>
          <p:nvPr>
            <p:ph type="title"/>
          </p:nvPr>
        </p:nvSpPr>
        <p:spPr>
          <a:xfrm>
            <a:off x="303213" y="298450"/>
            <a:ext cx="8532812" cy="481013"/>
          </a:xfrm>
        </p:spPr>
        <p:txBody>
          <a:bodyPr/>
          <a:lstStyle/>
          <a:p>
            <a:r>
              <a:rPr lang="en-GB" sz="2000" dirty="0"/>
              <a:t>Sundry debtors – age analysis</a:t>
            </a:r>
          </a:p>
        </p:txBody>
      </p:sp>
      <p:sp>
        <p:nvSpPr>
          <p:cNvPr id="6" name="TextBox 5">
            <a:extLst>
              <a:ext uri="{FF2B5EF4-FFF2-40B4-BE49-F238E27FC236}">
                <a16:creationId xmlns:a16="http://schemas.microsoft.com/office/drawing/2014/main" id="{2F393E5F-D05A-17D2-5D11-7AE2DBA822BD}"/>
              </a:ext>
            </a:extLst>
          </p:cNvPr>
          <p:cNvSpPr txBox="1"/>
          <p:nvPr/>
        </p:nvSpPr>
        <p:spPr>
          <a:xfrm>
            <a:off x="312449" y="1047029"/>
            <a:ext cx="8450262"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With sundry debtors you have the “Open Item” functionality</a:t>
            </a:r>
          </a:p>
          <a:p>
            <a:pPr marL="742950" lvl="1" indent="-285750">
              <a:lnSpc>
                <a:spcPct val="150000"/>
              </a:lnSpc>
              <a:buFont typeface="Courier New" panose="02070309020205020404" pitchFamily="49" charset="0"/>
              <a:buChar char="o"/>
            </a:pPr>
            <a:r>
              <a:rPr lang="en-ZA" dirty="0"/>
              <a:t>Improved statements</a:t>
            </a:r>
          </a:p>
          <a:p>
            <a:pPr marL="742950" lvl="1" indent="-285750">
              <a:lnSpc>
                <a:spcPct val="150000"/>
              </a:lnSpc>
              <a:buFont typeface="Courier New" panose="02070309020205020404" pitchFamily="49" charset="0"/>
              <a:buChar char="o"/>
            </a:pPr>
            <a:r>
              <a:rPr lang="en-ZA" dirty="0"/>
              <a:t>Better age analysis – not off the oldest debt </a:t>
            </a:r>
          </a:p>
        </p:txBody>
      </p:sp>
      <p:pic>
        <p:nvPicPr>
          <p:cNvPr id="3" name="Picture 2">
            <a:extLst>
              <a:ext uri="{FF2B5EF4-FFF2-40B4-BE49-F238E27FC236}">
                <a16:creationId xmlns:a16="http://schemas.microsoft.com/office/drawing/2014/main" id="{48E6BE8D-DF06-0034-91C5-37F6BCAD4650}"/>
              </a:ext>
            </a:extLst>
          </p:cNvPr>
          <p:cNvPicPr>
            <a:picLocks noChangeAspect="1"/>
          </p:cNvPicPr>
          <p:nvPr/>
        </p:nvPicPr>
        <p:blipFill>
          <a:blip r:embed="rId3"/>
          <a:stretch>
            <a:fillRect/>
          </a:stretch>
        </p:blipFill>
        <p:spPr>
          <a:xfrm>
            <a:off x="-2381" y="1077913"/>
            <a:ext cx="9144000" cy="3396561"/>
          </a:xfrm>
          <a:prstGeom prst="rect">
            <a:avLst/>
          </a:prstGeom>
          <a:ln>
            <a:solidFill>
              <a:schemeClr val="accent1"/>
            </a:solidFill>
          </a:ln>
        </p:spPr>
      </p:pic>
      <p:pic>
        <p:nvPicPr>
          <p:cNvPr id="7" name="Picture 6">
            <a:extLst>
              <a:ext uri="{FF2B5EF4-FFF2-40B4-BE49-F238E27FC236}">
                <a16:creationId xmlns:a16="http://schemas.microsoft.com/office/drawing/2014/main" id="{BCAA4EB3-E800-8F02-A789-86A7BBEC030C}"/>
              </a:ext>
            </a:extLst>
          </p:cNvPr>
          <p:cNvPicPr>
            <a:picLocks noChangeAspect="1"/>
          </p:cNvPicPr>
          <p:nvPr/>
        </p:nvPicPr>
        <p:blipFill>
          <a:blip r:embed="rId4"/>
          <a:stretch>
            <a:fillRect/>
          </a:stretch>
        </p:blipFill>
        <p:spPr>
          <a:xfrm>
            <a:off x="1764151" y="779463"/>
            <a:ext cx="4765463" cy="4368800"/>
          </a:xfrm>
          <a:prstGeom prst="rect">
            <a:avLst/>
          </a:prstGeom>
        </p:spPr>
      </p:pic>
      <p:pic>
        <p:nvPicPr>
          <p:cNvPr id="9" name="Picture 8">
            <a:extLst>
              <a:ext uri="{FF2B5EF4-FFF2-40B4-BE49-F238E27FC236}">
                <a16:creationId xmlns:a16="http://schemas.microsoft.com/office/drawing/2014/main" id="{F4EBF7B2-805D-6588-9FD6-942BF3C5C54F}"/>
              </a:ext>
            </a:extLst>
          </p:cNvPr>
          <p:cNvPicPr>
            <a:picLocks noChangeAspect="1"/>
          </p:cNvPicPr>
          <p:nvPr/>
        </p:nvPicPr>
        <p:blipFill>
          <a:blip r:embed="rId5"/>
          <a:stretch>
            <a:fillRect/>
          </a:stretch>
        </p:blipFill>
        <p:spPr>
          <a:xfrm>
            <a:off x="1162129" y="779463"/>
            <a:ext cx="6819742" cy="4018432"/>
          </a:xfrm>
          <a:prstGeom prst="rect">
            <a:avLst/>
          </a:prstGeom>
        </p:spPr>
      </p:pic>
    </p:spTree>
    <p:extLst>
      <p:ext uri="{BB962C8B-B14F-4D97-AF65-F5344CB8AC3E}">
        <p14:creationId xmlns:p14="http://schemas.microsoft.com/office/powerpoint/2010/main" val="18615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54BD1-27DA-E0D1-9BA8-90AF3CAEA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1C038-E7D3-301F-C783-84FB35BF5193}"/>
              </a:ext>
            </a:extLst>
          </p:cNvPr>
          <p:cNvSpPr>
            <a:spLocks noGrp="1"/>
          </p:cNvSpPr>
          <p:nvPr>
            <p:ph type="title"/>
          </p:nvPr>
        </p:nvSpPr>
        <p:spPr>
          <a:xfrm>
            <a:off x="394449" y="788193"/>
            <a:ext cx="3462157" cy="3571875"/>
          </a:xfrm>
        </p:spPr>
        <p:txBody>
          <a:bodyPr/>
          <a:lstStyle/>
          <a:p>
            <a:r>
              <a:rPr lang="en-GB" sz="3200" dirty="0"/>
              <a:t>Cash Book</a:t>
            </a:r>
          </a:p>
        </p:txBody>
      </p:sp>
      <p:sp>
        <p:nvSpPr>
          <p:cNvPr id="6" name="TextBox 5">
            <a:extLst>
              <a:ext uri="{FF2B5EF4-FFF2-40B4-BE49-F238E27FC236}">
                <a16:creationId xmlns:a16="http://schemas.microsoft.com/office/drawing/2014/main" id="{3E59B8DB-240F-02B0-72EB-46EF0A536FF3}"/>
              </a:ext>
            </a:extLst>
          </p:cNvPr>
          <p:cNvSpPr txBox="1"/>
          <p:nvPr/>
        </p:nvSpPr>
        <p:spPr>
          <a:xfrm>
            <a:off x="4298644" y="3937229"/>
            <a:ext cx="4572000" cy="184666"/>
          </a:xfrm>
          <a:prstGeom prst="rect">
            <a:avLst/>
          </a:prstGeom>
          <a:noFill/>
        </p:spPr>
        <p:txBody>
          <a:bodyPr wrap="square" rtlCol="0">
            <a:spAutoFit/>
          </a:bodyPr>
          <a:lstStyle>
            <a:defPPr>
              <a:defRPr lang="en-US"/>
            </a:defPPr>
            <a:lvl1pPr>
              <a:defRPr sz="600">
                <a:solidFill>
                  <a:schemeClr val="accent4"/>
                </a:solidFill>
              </a:defRPr>
            </a:lvl1pPr>
          </a:lstStyle>
          <a:p>
            <a:r>
              <a:rPr lang="en-ZA" dirty="0">
                <a:solidFill>
                  <a:schemeClr val="tx1"/>
                </a:solidFill>
              </a:rPr>
              <a:t>https://reicashflows.com/</a:t>
            </a:r>
          </a:p>
        </p:txBody>
      </p:sp>
      <p:pic>
        <p:nvPicPr>
          <p:cNvPr id="5" name="Picture 4" descr="A hand holding a pencil over a notebook&#10;&#10;AI-generated content may be incorrect.">
            <a:extLst>
              <a:ext uri="{FF2B5EF4-FFF2-40B4-BE49-F238E27FC236}">
                <a16:creationId xmlns:a16="http://schemas.microsoft.com/office/drawing/2014/main" id="{DCEAC3C0-90DF-1C19-EB7F-DBA2406B5330}"/>
              </a:ext>
            </a:extLst>
          </p:cNvPr>
          <p:cNvPicPr>
            <a:picLocks noChangeAspect="1"/>
          </p:cNvPicPr>
          <p:nvPr/>
        </p:nvPicPr>
        <p:blipFill>
          <a:blip r:embed="rId3"/>
          <a:stretch>
            <a:fillRect/>
          </a:stretch>
        </p:blipFill>
        <p:spPr>
          <a:xfrm>
            <a:off x="4298644" y="1007928"/>
            <a:ext cx="4080246" cy="2721210"/>
          </a:xfrm>
          <a:prstGeom prst="rect">
            <a:avLst/>
          </a:prstGeom>
          <a:ln>
            <a:noFill/>
          </a:ln>
          <a:effectLst>
            <a:softEdge rad="112500"/>
          </a:effectLst>
        </p:spPr>
      </p:pic>
      <p:pic>
        <p:nvPicPr>
          <p:cNvPr id="4" name="Picture 3" descr="A green and blue gradient background&#10;&#10;AI-generated content may be incorrect.">
            <a:extLst>
              <a:ext uri="{FF2B5EF4-FFF2-40B4-BE49-F238E27FC236}">
                <a16:creationId xmlns:a16="http://schemas.microsoft.com/office/drawing/2014/main" id="{28B73FEE-42D1-F4CE-CE8E-8DD2DAAA5485}"/>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249634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FD08D-2F25-90CB-890E-76551A480F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444FD5-4FEF-D88C-ECF6-1872EB4C2D77}"/>
              </a:ext>
            </a:extLst>
          </p:cNvPr>
          <p:cNvSpPr>
            <a:spLocks noGrp="1"/>
          </p:cNvSpPr>
          <p:nvPr>
            <p:ph type="title"/>
          </p:nvPr>
        </p:nvSpPr>
        <p:spPr>
          <a:xfrm>
            <a:off x="303213" y="298450"/>
            <a:ext cx="8532812" cy="481013"/>
          </a:xfrm>
        </p:spPr>
        <p:txBody>
          <a:bodyPr/>
          <a:lstStyle/>
          <a:p>
            <a:r>
              <a:rPr lang="en-GB" dirty="0"/>
              <a:t>Cash Book - Reconciliations</a:t>
            </a:r>
          </a:p>
        </p:txBody>
      </p:sp>
      <p:sp>
        <p:nvSpPr>
          <p:cNvPr id="6" name="TextBox 5">
            <a:extLst>
              <a:ext uri="{FF2B5EF4-FFF2-40B4-BE49-F238E27FC236}">
                <a16:creationId xmlns:a16="http://schemas.microsoft.com/office/drawing/2014/main" id="{03120DF3-24EE-E741-33E7-332F842A4D7F}"/>
              </a:ext>
            </a:extLst>
          </p:cNvPr>
          <p:cNvSpPr txBox="1"/>
          <p:nvPr/>
        </p:nvSpPr>
        <p:spPr>
          <a:xfrm>
            <a:off x="312449" y="1047029"/>
            <a:ext cx="8450262" cy="2957861"/>
          </a:xfrm>
          <a:prstGeom prst="rect">
            <a:avLst/>
          </a:prstGeom>
          <a:noFill/>
        </p:spPr>
        <p:txBody>
          <a:bodyPr wrap="square" rtlCol="0">
            <a:spAutoFit/>
          </a:bodyPr>
          <a:lstStyle/>
          <a:p>
            <a:pPr>
              <a:lnSpc>
                <a:spcPct val="150000"/>
              </a:lnSpc>
            </a:pPr>
            <a:r>
              <a:rPr lang="en-ZA" dirty="0"/>
              <a:t>Bank (cash book) reconciliations:</a:t>
            </a:r>
          </a:p>
          <a:p>
            <a:pPr marL="742950" lvl="1" indent="-285750">
              <a:lnSpc>
                <a:spcPct val="150000"/>
              </a:lnSpc>
              <a:buFont typeface="Arial" panose="020B0604020202020204" pitchFamily="34" charset="0"/>
              <a:buChar char="•"/>
            </a:pPr>
            <a:r>
              <a:rPr lang="en-ZA" dirty="0"/>
              <a:t>Are you uploading transactions?</a:t>
            </a:r>
          </a:p>
          <a:p>
            <a:pPr marL="742950" lvl="1" indent="-285750">
              <a:lnSpc>
                <a:spcPct val="150000"/>
              </a:lnSpc>
              <a:buFont typeface="Arial" panose="020B0604020202020204" pitchFamily="34" charset="0"/>
              <a:buChar char="•"/>
            </a:pPr>
            <a:r>
              <a:rPr lang="en-ZA" dirty="0"/>
              <a:t>Host-to-Host?</a:t>
            </a:r>
          </a:p>
          <a:p>
            <a:pPr>
              <a:lnSpc>
                <a:spcPct val="150000"/>
              </a:lnSpc>
            </a:pPr>
            <a:r>
              <a:rPr lang="en-ZA" dirty="0"/>
              <a:t>What reports are you using?</a:t>
            </a:r>
          </a:p>
          <a:p>
            <a:pPr marL="742950" lvl="1" indent="-285750">
              <a:lnSpc>
                <a:spcPct val="150000"/>
              </a:lnSpc>
              <a:buFont typeface="Arial" panose="020B0604020202020204" pitchFamily="34" charset="0"/>
              <a:buChar char="•"/>
            </a:pPr>
            <a:r>
              <a:rPr lang="en-ZA" dirty="0"/>
              <a:t>{FCBOR1-2} – Bank reconciliation</a:t>
            </a:r>
          </a:p>
          <a:p>
            <a:pPr marL="742950" lvl="1" indent="-285750">
              <a:lnSpc>
                <a:spcPct val="150000"/>
              </a:lnSpc>
              <a:buFont typeface="Arial" panose="020B0604020202020204" pitchFamily="34" charset="0"/>
              <a:buChar char="•"/>
            </a:pPr>
            <a:r>
              <a:rPr lang="en-ZA" dirty="0"/>
              <a:t>{FCBOR1-10} – Bank recon at a specific date</a:t>
            </a:r>
          </a:p>
          <a:p>
            <a:pPr marL="742950" lvl="1" indent="-285750">
              <a:lnSpc>
                <a:spcPct val="150000"/>
              </a:lnSpc>
              <a:buFont typeface="Arial" panose="020B0604020202020204" pitchFamily="34" charset="0"/>
              <a:buChar char="•"/>
            </a:pPr>
            <a:r>
              <a:rPr lang="en-ZA" dirty="0"/>
              <a:t>{FCBOR1-11} – Bank recon detail</a:t>
            </a:r>
          </a:p>
        </p:txBody>
      </p:sp>
      <p:pic>
        <p:nvPicPr>
          <p:cNvPr id="3" name="Picture 2">
            <a:extLst>
              <a:ext uri="{FF2B5EF4-FFF2-40B4-BE49-F238E27FC236}">
                <a16:creationId xmlns:a16="http://schemas.microsoft.com/office/drawing/2014/main" id="{E3F844A1-EA42-C0EF-B689-EAC2BAC1F169}"/>
              </a:ext>
            </a:extLst>
          </p:cNvPr>
          <p:cNvPicPr>
            <a:picLocks noChangeAspect="1"/>
          </p:cNvPicPr>
          <p:nvPr/>
        </p:nvPicPr>
        <p:blipFill>
          <a:blip r:embed="rId3"/>
          <a:srcRect l="840" r="1783" b="3020"/>
          <a:stretch/>
        </p:blipFill>
        <p:spPr>
          <a:xfrm>
            <a:off x="764799" y="680852"/>
            <a:ext cx="7545561" cy="3973378"/>
          </a:xfrm>
          <a:prstGeom prst="rect">
            <a:avLst/>
          </a:prstGeom>
          <a:ln>
            <a:solidFill>
              <a:schemeClr val="accent1"/>
            </a:solidFill>
          </a:ln>
        </p:spPr>
      </p:pic>
    </p:spTree>
    <p:extLst>
      <p:ext uri="{BB962C8B-B14F-4D97-AF65-F5344CB8AC3E}">
        <p14:creationId xmlns:p14="http://schemas.microsoft.com/office/powerpoint/2010/main" val="3714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094D7-E598-17C3-6D14-60197CBCAD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18E00D-F8FF-D008-3DDE-FB41711AE395}"/>
              </a:ext>
            </a:extLst>
          </p:cNvPr>
          <p:cNvSpPr>
            <a:spLocks noGrp="1"/>
          </p:cNvSpPr>
          <p:nvPr>
            <p:ph type="title"/>
          </p:nvPr>
        </p:nvSpPr>
        <p:spPr>
          <a:xfrm>
            <a:off x="303213" y="298450"/>
            <a:ext cx="8532812" cy="481013"/>
          </a:xfrm>
        </p:spPr>
        <p:txBody>
          <a:bodyPr/>
          <a:lstStyle/>
          <a:p>
            <a:r>
              <a:rPr lang="en-GB" dirty="0"/>
              <a:t>Cash Book – reconciliations (continue)</a:t>
            </a:r>
          </a:p>
        </p:txBody>
      </p:sp>
      <p:sp>
        <p:nvSpPr>
          <p:cNvPr id="6" name="TextBox 5">
            <a:extLst>
              <a:ext uri="{FF2B5EF4-FFF2-40B4-BE49-F238E27FC236}">
                <a16:creationId xmlns:a16="http://schemas.microsoft.com/office/drawing/2014/main" id="{71A1C081-F0CE-35FE-594A-C08DC1F08BB8}"/>
              </a:ext>
            </a:extLst>
          </p:cNvPr>
          <p:cNvSpPr txBox="1"/>
          <p:nvPr/>
        </p:nvSpPr>
        <p:spPr>
          <a:xfrm>
            <a:off x="312449" y="1047029"/>
            <a:ext cx="8450262"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FCBOR1-10 has a few parameters:</a:t>
            </a:r>
          </a:p>
          <a:p>
            <a:pPr marL="742950" lvl="1" indent="-285750">
              <a:lnSpc>
                <a:spcPct val="150000"/>
              </a:lnSpc>
              <a:buFont typeface="Courier New" panose="02070309020205020404" pitchFamily="49" charset="0"/>
              <a:buChar char="o"/>
            </a:pPr>
            <a:endParaRPr lang="en-ZA" dirty="0"/>
          </a:p>
        </p:txBody>
      </p:sp>
      <p:pic>
        <p:nvPicPr>
          <p:cNvPr id="3" name="Picture 2">
            <a:extLst>
              <a:ext uri="{FF2B5EF4-FFF2-40B4-BE49-F238E27FC236}">
                <a16:creationId xmlns:a16="http://schemas.microsoft.com/office/drawing/2014/main" id="{2818FA9D-07B0-7282-6B8E-623EBB1C7F28}"/>
              </a:ext>
            </a:extLst>
          </p:cNvPr>
          <p:cNvPicPr>
            <a:picLocks noChangeAspect="1"/>
          </p:cNvPicPr>
          <p:nvPr/>
        </p:nvPicPr>
        <p:blipFill>
          <a:blip r:embed="rId3"/>
          <a:stretch>
            <a:fillRect/>
          </a:stretch>
        </p:blipFill>
        <p:spPr>
          <a:xfrm>
            <a:off x="1635824" y="779463"/>
            <a:ext cx="5872352" cy="3699684"/>
          </a:xfrm>
          <a:prstGeom prst="rect">
            <a:avLst/>
          </a:prstGeom>
          <a:ln>
            <a:solidFill>
              <a:schemeClr val="accent1"/>
            </a:solidFill>
          </a:ln>
        </p:spPr>
      </p:pic>
      <p:pic>
        <p:nvPicPr>
          <p:cNvPr id="11" name="Picture 10">
            <a:extLst>
              <a:ext uri="{FF2B5EF4-FFF2-40B4-BE49-F238E27FC236}">
                <a16:creationId xmlns:a16="http://schemas.microsoft.com/office/drawing/2014/main" id="{69BB5196-EF32-E018-B2EE-A7EB50204960}"/>
              </a:ext>
            </a:extLst>
          </p:cNvPr>
          <p:cNvPicPr>
            <a:picLocks noChangeAspect="1"/>
          </p:cNvPicPr>
          <p:nvPr/>
        </p:nvPicPr>
        <p:blipFill>
          <a:blip r:embed="rId4"/>
          <a:stretch>
            <a:fillRect/>
          </a:stretch>
        </p:blipFill>
        <p:spPr>
          <a:xfrm>
            <a:off x="1950799" y="701602"/>
            <a:ext cx="4527972" cy="4446661"/>
          </a:xfrm>
          <a:prstGeom prst="rect">
            <a:avLst/>
          </a:prstGeom>
        </p:spPr>
      </p:pic>
      <p:pic>
        <p:nvPicPr>
          <p:cNvPr id="13" name="Picture 12">
            <a:extLst>
              <a:ext uri="{FF2B5EF4-FFF2-40B4-BE49-F238E27FC236}">
                <a16:creationId xmlns:a16="http://schemas.microsoft.com/office/drawing/2014/main" id="{E78CE177-A082-EA4A-C3A0-B286DAC90B06}"/>
              </a:ext>
            </a:extLst>
          </p:cNvPr>
          <p:cNvPicPr>
            <a:picLocks noChangeAspect="1"/>
          </p:cNvPicPr>
          <p:nvPr/>
        </p:nvPicPr>
        <p:blipFill>
          <a:blip r:embed="rId5"/>
          <a:stretch>
            <a:fillRect/>
          </a:stretch>
        </p:blipFill>
        <p:spPr>
          <a:xfrm>
            <a:off x="1716984" y="669116"/>
            <a:ext cx="5705270" cy="4446661"/>
          </a:xfrm>
          <a:prstGeom prst="rect">
            <a:avLst/>
          </a:prstGeom>
        </p:spPr>
      </p:pic>
    </p:spTree>
    <p:extLst>
      <p:ext uri="{BB962C8B-B14F-4D97-AF65-F5344CB8AC3E}">
        <p14:creationId xmlns:p14="http://schemas.microsoft.com/office/powerpoint/2010/main" val="26448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661A-CA29-A384-D45A-EF85B74E1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D69A2-9988-B67C-8A79-0DAF39B868DE}"/>
              </a:ext>
            </a:extLst>
          </p:cNvPr>
          <p:cNvSpPr>
            <a:spLocks noGrp="1"/>
          </p:cNvSpPr>
          <p:nvPr>
            <p:ph type="title"/>
          </p:nvPr>
        </p:nvSpPr>
        <p:spPr>
          <a:xfrm>
            <a:off x="394449" y="788193"/>
            <a:ext cx="3462157" cy="3571875"/>
          </a:xfrm>
        </p:spPr>
        <p:txBody>
          <a:bodyPr/>
          <a:lstStyle/>
          <a:p>
            <a:r>
              <a:rPr lang="en-GB" sz="3200" dirty="0"/>
              <a:t>Procurement Management</a:t>
            </a:r>
          </a:p>
        </p:txBody>
      </p:sp>
      <p:sp>
        <p:nvSpPr>
          <p:cNvPr id="6" name="TextBox 5">
            <a:extLst>
              <a:ext uri="{FF2B5EF4-FFF2-40B4-BE49-F238E27FC236}">
                <a16:creationId xmlns:a16="http://schemas.microsoft.com/office/drawing/2014/main" id="{5518DAD6-C6C8-8252-8FB8-D888A57AE907}"/>
              </a:ext>
            </a:extLst>
          </p:cNvPr>
          <p:cNvSpPr txBox="1"/>
          <p:nvPr/>
        </p:nvSpPr>
        <p:spPr>
          <a:xfrm>
            <a:off x="4298644" y="3937229"/>
            <a:ext cx="4572000" cy="184666"/>
          </a:xfrm>
          <a:prstGeom prst="rect">
            <a:avLst/>
          </a:prstGeom>
          <a:noFill/>
        </p:spPr>
        <p:txBody>
          <a:bodyPr wrap="square" rtlCol="0">
            <a:spAutoFit/>
          </a:bodyPr>
          <a:lstStyle>
            <a:defPPr>
              <a:defRPr lang="en-US"/>
            </a:defPPr>
            <a:lvl1pPr>
              <a:defRPr sz="600">
                <a:solidFill>
                  <a:schemeClr val="accent4"/>
                </a:solidFill>
              </a:defRPr>
            </a:lvl1pPr>
          </a:lstStyle>
          <a:p>
            <a:r>
              <a:rPr lang="en-ZA" dirty="0">
                <a:solidFill>
                  <a:schemeClr val="tx1"/>
                </a:solidFill>
              </a:rPr>
              <a:t>https://reicashflows.com/</a:t>
            </a:r>
          </a:p>
        </p:txBody>
      </p:sp>
      <p:pic>
        <p:nvPicPr>
          <p:cNvPr id="4" name="Picture 3" descr="A toy forklift with boxes on a keyboard&#10;&#10;AI-generated content may be incorrect.">
            <a:extLst>
              <a:ext uri="{FF2B5EF4-FFF2-40B4-BE49-F238E27FC236}">
                <a16:creationId xmlns:a16="http://schemas.microsoft.com/office/drawing/2014/main" id="{CF2B1380-A2C5-77C8-33DD-C8CB57ADCCD0}"/>
              </a:ext>
            </a:extLst>
          </p:cNvPr>
          <p:cNvPicPr>
            <a:picLocks noChangeAspect="1"/>
          </p:cNvPicPr>
          <p:nvPr/>
        </p:nvPicPr>
        <p:blipFill>
          <a:blip r:embed="rId3"/>
          <a:stretch>
            <a:fillRect/>
          </a:stretch>
        </p:blipFill>
        <p:spPr>
          <a:xfrm>
            <a:off x="4405172" y="1059548"/>
            <a:ext cx="3796435" cy="2536019"/>
          </a:xfrm>
          <a:prstGeom prst="rect">
            <a:avLst/>
          </a:prstGeom>
          <a:ln>
            <a:noFill/>
          </a:ln>
          <a:effectLst>
            <a:softEdge rad="112500"/>
          </a:effectLst>
        </p:spPr>
      </p:pic>
      <p:pic>
        <p:nvPicPr>
          <p:cNvPr id="5" name="Picture 4" descr="A green and blue background with text&#10;&#10;AI-generated content may be incorrect.">
            <a:extLst>
              <a:ext uri="{FF2B5EF4-FFF2-40B4-BE49-F238E27FC236}">
                <a16:creationId xmlns:a16="http://schemas.microsoft.com/office/drawing/2014/main" id="{3FE8F52B-96BF-6A18-4506-0EED59D3B877}"/>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43468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4065-44A1-3E39-4867-41F9E5A80E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39CEA7E-65B5-58EA-6657-10CEFB2FAAFA}"/>
              </a:ext>
            </a:extLst>
          </p:cNvPr>
          <p:cNvSpPr>
            <a:spLocks noGrp="1"/>
          </p:cNvSpPr>
          <p:nvPr>
            <p:ph type="title"/>
          </p:nvPr>
        </p:nvSpPr>
        <p:spPr>
          <a:xfrm>
            <a:off x="303213" y="298450"/>
            <a:ext cx="8532812" cy="481013"/>
          </a:xfrm>
        </p:spPr>
        <p:txBody>
          <a:bodyPr/>
          <a:lstStyle/>
          <a:p>
            <a:r>
              <a:rPr lang="en-GB" dirty="0"/>
              <a:t>Procurement Management – “Common” queries</a:t>
            </a:r>
          </a:p>
        </p:txBody>
      </p:sp>
      <p:sp>
        <p:nvSpPr>
          <p:cNvPr id="6" name="TextBox 5">
            <a:extLst>
              <a:ext uri="{FF2B5EF4-FFF2-40B4-BE49-F238E27FC236}">
                <a16:creationId xmlns:a16="http://schemas.microsoft.com/office/drawing/2014/main" id="{F8CC8B46-5BCF-2F75-2BF9-C7EF5899990E}"/>
              </a:ext>
            </a:extLst>
          </p:cNvPr>
          <p:cNvSpPr txBox="1"/>
          <p:nvPr/>
        </p:nvSpPr>
        <p:spPr>
          <a:xfrm>
            <a:off x="312449" y="1047029"/>
            <a:ext cx="8450262"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My budget is not correct</a:t>
            </a:r>
          </a:p>
          <a:p>
            <a:pPr marL="285750" indent="-285750">
              <a:lnSpc>
                <a:spcPct val="150000"/>
              </a:lnSpc>
              <a:buFont typeface="Arial" panose="020B0604020202020204" pitchFamily="34" charset="0"/>
              <a:buChar char="•"/>
            </a:pPr>
            <a:r>
              <a:rPr lang="en-ZA" dirty="0"/>
              <a:t>The age analysis of my creditors are incorrect</a:t>
            </a:r>
          </a:p>
          <a:p>
            <a:pPr marL="285750" indent="-285750">
              <a:lnSpc>
                <a:spcPct val="150000"/>
              </a:lnSpc>
              <a:buFont typeface="Arial" panose="020B0604020202020204" pitchFamily="34" charset="0"/>
              <a:buChar char="•"/>
            </a:pPr>
            <a:r>
              <a:rPr lang="en-ZA" dirty="0"/>
              <a:t>The cashflow report is incorrect</a:t>
            </a:r>
          </a:p>
        </p:txBody>
      </p:sp>
    </p:spTree>
    <p:extLst>
      <p:ext uri="{BB962C8B-B14F-4D97-AF65-F5344CB8AC3E}">
        <p14:creationId xmlns:p14="http://schemas.microsoft.com/office/powerpoint/2010/main" val="152880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BA9C-5E56-4960-D911-E0E57EE3D5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96D1DB-09E2-82CF-9663-FD877B5AD1E1}"/>
              </a:ext>
            </a:extLst>
          </p:cNvPr>
          <p:cNvSpPr>
            <a:spLocks noGrp="1"/>
          </p:cNvSpPr>
          <p:nvPr>
            <p:ph type="title"/>
          </p:nvPr>
        </p:nvSpPr>
        <p:spPr>
          <a:xfrm>
            <a:off x="303213" y="298450"/>
            <a:ext cx="8532812" cy="481013"/>
          </a:xfrm>
        </p:spPr>
        <p:txBody>
          <a:bodyPr/>
          <a:lstStyle/>
          <a:p>
            <a:r>
              <a:rPr lang="en-GB" dirty="0"/>
              <a:t>Procurement Management – incorrect budget</a:t>
            </a:r>
          </a:p>
        </p:txBody>
      </p:sp>
      <p:sp>
        <p:nvSpPr>
          <p:cNvPr id="6" name="TextBox 5">
            <a:extLst>
              <a:ext uri="{FF2B5EF4-FFF2-40B4-BE49-F238E27FC236}">
                <a16:creationId xmlns:a16="http://schemas.microsoft.com/office/drawing/2014/main" id="{8A5C3479-91BC-E51A-43E1-941C472D26A2}"/>
              </a:ext>
            </a:extLst>
          </p:cNvPr>
          <p:cNvSpPr txBox="1"/>
          <p:nvPr/>
        </p:nvSpPr>
        <p:spPr>
          <a:xfrm>
            <a:off x="312449" y="1047029"/>
            <a:ext cx="8450262"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The majority of you knows about {FPMOR2-6}, “Outstanding commitments”</a:t>
            </a:r>
          </a:p>
          <a:p>
            <a:pPr marL="285750" indent="-285750">
              <a:lnSpc>
                <a:spcPct val="150000"/>
              </a:lnSpc>
              <a:buFont typeface="Arial" panose="020B0604020202020204" pitchFamily="34" charset="0"/>
              <a:buChar char="•"/>
            </a:pPr>
            <a:r>
              <a:rPr lang="en-ZA" dirty="0"/>
              <a:t>What about {FPMOR2-4}? “Documents status”</a:t>
            </a:r>
          </a:p>
        </p:txBody>
      </p:sp>
      <p:pic>
        <p:nvPicPr>
          <p:cNvPr id="3" name="Picture 2">
            <a:extLst>
              <a:ext uri="{FF2B5EF4-FFF2-40B4-BE49-F238E27FC236}">
                <a16:creationId xmlns:a16="http://schemas.microsoft.com/office/drawing/2014/main" id="{6023B2C3-08CD-DA5E-0F32-CD2FADE71623}"/>
              </a:ext>
            </a:extLst>
          </p:cNvPr>
          <p:cNvPicPr>
            <a:picLocks noChangeAspect="1"/>
          </p:cNvPicPr>
          <p:nvPr/>
        </p:nvPicPr>
        <p:blipFill>
          <a:blip r:embed="rId3"/>
          <a:stretch>
            <a:fillRect/>
          </a:stretch>
        </p:blipFill>
        <p:spPr>
          <a:xfrm>
            <a:off x="1476375" y="752503"/>
            <a:ext cx="5372660" cy="4298128"/>
          </a:xfrm>
          <a:prstGeom prst="rect">
            <a:avLst/>
          </a:prstGeom>
          <a:ln>
            <a:solidFill>
              <a:schemeClr val="accent1"/>
            </a:solidFill>
          </a:ln>
        </p:spPr>
      </p:pic>
    </p:spTree>
    <p:extLst>
      <p:ext uri="{BB962C8B-B14F-4D97-AF65-F5344CB8AC3E}">
        <p14:creationId xmlns:p14="http://schemas.microsoft.com/office/powerpoint/2010/main" val="32429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370908" y="1601754"/>
            <a:ext cx="3202716" cy="1944753"/>
          </a:xfrm>
        </p:spPr>
        <p:txBody>
          <a:bodyPr/>
          <a:lstStyle/>
          <a:p>
            <a:pPr>
              <a:lnSpc>
                <a:spcPct val="150000"/>
              </a:lnSpc>
            </a:pPr>
            <a:r>
              <a:rPr lang="en-US" b="0" dirty="0"/>
              <a:t>How do you maximize efficiency and accuracy in financial reporting by using functionality that exists in the system?</a:t>
            </a:r>
            <a:br>
              <a:rPr lang="en-US" b="0" dirty="0"/>
            </a:br>
            <a:endParaRPr lang="en-GB" b="0" dirty="0"/>
          </a:p>
        </p:txBody>
      </p:sp>
      <p:pic>
        <p:nvPicPr>
          <p:cNvPr id="5" name="Picture 4" descr="A person typing on a computer&#10;&#10;AI-generated content may be incorrect.">
            <a:extLst>
              <a:ext uri="{FF2B5EF4-FFF2-40B4-BE49-F238E27FC236}">
                <a16:creationId xmlns:a16="http://schemas.microsoft.com/office/drawing/2014/main" id="{CBECD76E-9BD9-37F0-C7FC-5BE9E8E24A50}"/>
              </a:ext>
            </a:extLst>
          </p:cNvPr>
          <p:cNvPicPr>
            <a:picLocks noChangeAspect="1"/>
          </p:cNvPicPr>
          <p:nvPr/>
        </p:nvPicPr>
        <p:blipFill>
          <a:blip r:embed="rId3"/>
          <a:stretch>
            <a:fillRect/>
          </a:stretch>
        </p:blipFill>
        <p:spPr>
          <a:xfrm>
            <a:off x="3922482" y="805442"/>
            <a:ext cx="4850610" cy="3232477"/>
          </a:xfrm>
          <a:prstGeom prst="rect">
            <a:avLst/>
          </a:prstGeom>
          <a:ln>
            <a:noFill/>
          </a:ln>
          <a:effectLst>
            <a:softEdge rad="112500"/>
          </a:effectLst>
        </p:spPr>
      </p:pic>
      <p:sp>
        <p:nvSpPr>
          <p:cNvPr id="6" name="TextBox 5">
            <a:extLst>
              <a:ext uri="{FF2B5EF4-FFF2-40B4-BE49-F238E27FC236}">
                <a16:creationId xmlns:a16="http://schemas.microsoft.com/office/drawing/2014/main" id="{CC60D3EA-E292-E238-E029-17530D554D4E}"/>
              </a:ext>
            </a:extLst>
          </p:cNvPr>
          <p:cNvSpPr txBox="1"/>
          <p:nvPr/>
        </p:nvSpPr>
        <p:spPr>
          <a:xfrm>
            <a:off x="3922482" y="4158155"/>
            <a:ext cx="3951888" cy="184666"/>
          </a:xfrm>
          <a:prstGeom prst="rect">
            <a:avLst/>
          </a:prstGeom>
          <a:noFill/>
        </p:spPr>
        <p:txBody>
          <a:bodyPr wrap="square" rtlCol="0">
            <a:spAutoFit/>
          </a:bodyPr>
          <a:lstStyle/>
          <a:p>
            <a:r>
              <a:rPr lang="en-ZA" sz="600" dirty="0">
                <a:solidFill>
                  <a:schemeClr val="accent4"/>
                </a:solidFill>
              </a:rPr>
              <a:t>https://8allocate.com/blog/the-future-of-software-engineering-predictions-for-2024/</a:t>
            </a:r>
          </a:p>
        </p:txBody>
      </p:sp>
      <p:pic>
        <p:nvPicPr>
          <p:cNvPr id="4" name="Picture 3">
            <a:extLst>
              <a:ext uri="{FF2B5EF4-FFF2-40B4-BE49-F238E27FC236}">
                <a16:creationId xmlns:a16="http://schemas.microsoft.com/office/drawing/2014/main" id="{F00F49DA-4C1E-087D-94EE-DE8F09C22593}"/>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82963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9F26-AA2C-CAD7-DE35-699B609AFD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F13767-37F6-A291-FCF0-BF5B58E4AA87}"/>
              </a:ext>
            </a:extLst>
          </p:cNvPr>
          <p:cNvSpPr>
            <a:spLocks noGrp="1"/>
          </p:cNvSpPr>
          <p:nvPr>
            <p:ph type="title"/>
          </p:nvPr>
        </p:nvSpPr>
        <p:spPr>
          <a:xfrm>
            <a:off x="303213" y="298450"/>
            <a:ext cx="8532812" cy="481013"/>
          </a:xfrm>
        </p:spPr>
        <p:txBody>
          <a:bodyPr/>
          <a:lstStyle/>
          <a:p>
            <a:r>
              <a:rPr lang="en-GB" dirty="0"/>
              <a:t>Procurement Management – {FPMOR2-4}</a:t>
            </a:r>
          </a:p>
        </p:txBody>
      </p:sp>
      <p:sp>
        <p:nvSpPr>
          <p:cNvPr id="6" name="TextBox 5">
            <a:extLst>
              <a:ext uri="{FF2B5EF4-FFF2-40B4-BE49-F238E27FC236}">
                <a16:creationId xmlns:a16="http://schemas.microsoft.com/office/drawing/2014/main" id="{4EB8B2ED-16B2-493F-22FA-EC82693C8BBF}"/>
              </a:ext>
            </a:extLst>
          </p:cNvPr>
          <p:cNvSpPr txBox="1"/>
          <p:nvPr/>
        </p:nvSpPr>
        <p:spPr>
          <a:xfrm>
            <a:off x="312449" y="1047029"/>
            <a:ext cx="8450262" cy="1615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When executing the report, the report will provide details of documents that are in:</a:t>
            </a:r>
          </a:p>
          <a:p>
            <a:pPr marL="800100" lvl="1" indent="-342900">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“Approval” – impacts budget</a:t>
            </a:r>
          </a:p>
          <a:p>
            <a:pPr marL="800100" lvl="1" indent="-342900">
              <a:buFont typeface="Courier New" panose="02070309020205020404" pitchFamily="49" charset="0"/>
              <a:buChar char="o"/>
            </a:pPr>
            <a:r>
              <a:rPr lang="en-ZA" dirty="0">
                <a:ea typeface="Cambria" panose="02040503050406030204" pitchFamily="18" charset="0"/>
                <a:cs typeface="Times New Roman" panose="02020603050405020304" pitchFamily="18" charset="0"/>
              </a:rPr>
              <a:t>“Normal” – impacts budget</a:t>
            </a:r>
            <a:endParaRPr lang="en-ZA" dirty="0">
              <a:effectLst/>
              <a:ea typeface="Cambria" panose="02040503050406030204" pitchFamily="18" charset="0"/>
              <a:cs typeface="Times New Roman" panose="02020603050405020304" pitchFamily="18" charset="0"/>
            </a:endParaRPr>
          </a:p>
          <a:p>
            <a:pPr marL="800100" lvl="1" indent="-342900">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“Processing”</a:t>
            </a:r>
          </a:p>
          <a:p>
            <a:pPr marL="800100" lvl="1" indent="-342900">
              <a:buFont typeface="Courier New" panose="02070309020205020404" pitchFamily="49" charset="0"/>
              <a:buChar char="o"/>
            </a:pPr>
            <a:r>
              <a:rPr lang="en-ZA" dirty="0">
                <a:effectLst/>
                <a:ea typeface="Cambria" panose="02040503050406030204" pitchFamily="18" charset="0"/>
                <a:cs typeface="Times New Roman" panose="02020603050405020304" pitchFamily="18" charset="0"/>
              </a:rPr>
              <a:t>“Verify” – impacts budget</a:t>
            </a:r>
            <a:endParaRPr lang="en-ZA" dirty="0"/>
          </a:p>
        </p:txBody>
      </p:sp>
      <p:pic>
        <p:nvPicPr>
          <p:cNvPr id="3" name="Picture 2">
            <a:extLst>
              <a:ext uri="{FF2B5EF4-FFF2-40B4-BE49-F238E27FC236}">
                <a16:creationId xmlns:a16="http://schemas.microsoft.com/office/drawing/2014/main" id="{26F8B72B-24DF-9A91-E8FE-4EE6589A5517}"/>
              </a:ext>
            </a:extLst>
          </p:cNvPr>
          <p:cNvPicPr>
            <a:picLocks noChangeAspect="1"/>
          </p:cNvPicPr>
          <p:nvPr/>
        </p:nvPicPr>
        <p:blipFill>
          <a:blip r:embed="rId3"/>
          <a:stretch>
            <a:fillRect/>
          </a:stretch>
        </p:blipFill>
        <p:spPr>
          <a:xfrm>
            <a:off x="303213" y="833942"/>
            <a:ext cx="7684340" cy="4332070"/>
          </a:xfrm>
          <a:prstGeom prst="rect">
            <a:avLst/>
          </a:prstGeom>
          <a:ln>
            <a:solidFill>
              <a:schemeClr val="accent1"/>
            </a:solidFill>
          </a:ln>
        </p:spPr>
      </p:pic>
      <p:sp>
        <p:nvSpPr>
          <p:cNvPr id="5" name="Rectangle 4">
            <a:extLst>
              <a:ext uri="{FF2B5EF4-FFF2-40B4-BE49-F238E27FC236}">
                <a16:creationId xmlns:a16="http://schemas.microsoft.com/office/drawing/2014/main" id="{8C2014BF-288C-B9C6-677D-C2A4B9686E1A}"/>
              </a:ext>
            </a:extLst>
          </p:cNvPr>
          <p:cNvSpPr/>
          <p:nvPr/>
        </p:nvSpPr>
        <p:spPr>
          <a:xfrm>
            <a:off x="7315200" y="1047029"/>
            <a:ext cx="746449" cy="394484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463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61ADB-F4BF-9D0F-3B04-E119020448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90F3DA-2910-6F3C-3A14-D22141E7F9A2}"/>
              </a:ext>
            </a:extLst>
          </p:cNvPr>
          <p:cNvSpPr>
            <a:spLocks noGrp="1"/>
          </p:cNvSpPr>
          <p:nvPr>
            <p:ph type="title"/>
          </p:nvPr>
        </p:nvSpPr>
        <p:spPr>
          <a:xfrm>
            <a:off x="303213" y="298450"/>
            <a:ext cx="8532812" cy="481013"/>
          </a:xfrm>
        </p:spPr>
        <p:txBody>
          <a:bodyPr/>
          <a:lstStyle/>
          <a:p>
            <a:r>
              <a:rPr lang="en-GB" sz="2000" dirty="0"/>
              <a:t>Procurement Management – incorrect cash flow</a:t>
            </a:r>
          </a:p>
        </p:txBody>
      </p:sp>
      <p:sp>
        <p:nvSpPr>
          <p:cNvPr id="6" name="TextBox 5">
            <a:extLst>
              <a:ext uri="{FF2B5EF4-FFF2-40B4-BE49-F238E27FC236}">
                <a16:creationId xmlns:a16="http://schemas.microsoft.com/office/drawing/2014/main" id="{64482056-5846-378F-CD2D-9590F95A4716}"/>
              </a:ext>
            </a:extLst>
          </p:cNvPr>
          <p:cNvSpPr txBox="1"/>
          <p:nvPr/>
        </p:nvSpPr>
        <p:spPr>
          <a:xfrm>
            <a:off x="312449" y="1047029"/>
            <a:ext cx="8450262" cy="1711366"/>
          </a:xfrm>
          <a:prstGeom prst="rect">
            <a:avLst/>
          </a:prstGeom>
          <a:noFill/>
        </p:spPr>
        <p:txBody>
          <a:bodyPr wrap="square" rtlCol="0">
            <a:spAutoFit/>
          </a:bodyPr>
          <a:lstStyle/>
          <a:p>
            <a:pPr>
              <a:lnSpc>
                <a:spcPct val="150000"/>
              </a:lnSpc>
            </a:pPr>
            <a:r>
              <a:rPr lang="en-ZA" dirty="0"/>
              <a:t>Important to remember that there are a few “basic” things that has an impact on cash flow on your creditors.</a:t>
            </a:r>
          </a:p>
          <a:p>
            <a:pPr marL="742950" lvl="1" indent="-285750">
              <a:lnSpc>
                <a:spcPct val="150000"/>
              </a:lnSpc>
              <a:buFont typeface="Arial" panose="020B0604020202020204" pitchFamily="34" charset="0"/>
              <a:buChar char="•"/>
            </a:pPr>
            <a:r>
              <a:rPr lang="en-ZA" dirty="0"/>
              <a:t>Payments “outside” of the system</a:t>
            </a:r>
          </a:p>
          <a:p>
            <a:pPr marL="742950" lvl="1" indent="-285750">
              <a:lnSpc>
                <a:spcPct val="150000"/>
              </a:lnSpc>
              <a:buFont typeface="Arial" panose="020B0604020202020204" pitchFamily="34" charset="0"/>
              <a:buChar char="•"/>
            </a:pPr>
            <a:r>
              <a:rPr lang="en-ZA" dirty="0"/>
              <a:t>Retain invoices</a:t>
            </a:r>
          </a:p>
        </p:txBody>
      </p:sp>
      <p:pic>
        <p:nvPicPr>
          <p:cNvPr id="3" name="Picture 2">
            <a:extLst>
              <a:ext uri="{FF2B5EF4-FFF2-40B4-BE49-F238E27FC236}">
                <a16:creationId xmlns:a16="http://schemas.microsoft.com/office/drawing/2014/main" id="{DB8BA873-097A-D229-D137-F68756055618}"/>
              </a:ext>
            </a:extLst>
          </p:cNvPr>
          <p:cNvPicPr>
            <a:picLocks noChangeAspect="1"/>
          </p:cNvPicPr>
          <p:nvPr/>
        </p:nvPicPr>
        <p:blipFill>
          <a:blip r:embed="rId3"/>
          <a:srcRect t="6448"/>
          <a:stretch/>
        </p:blipFill>
        <p:spPr>
          <a:xfrm>
            <a:off x="927621" y="780930"/>
            <a:ext cx="6306897" cy="3938252"/>
          </a:xfrm>
          <a:prstGeom prst="rect">
            <a:avLst/>
          </a:prstGeom>
          <a:ln>
            <a:solidFill>
              <a:schemeClr val="accent1"/>
            </a:solidFill>
          </a:ln>
        </p:spPr>
      </p:pic>
    </p:spTree>
    <p:extLst>
      <p:ext uri="{BB962C8B-B14F-4D97-AF65-F5344CB8AC3E}">
        <p14:creationId xmlns:p14="http://schemas.microsoft.com/office/powerpoint/2010/main" val="96000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FB2F-DA54-6F96-3646-8F07BAE36B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A97478-A374-D0AB-B582-F399FF5EDC7C}"/>
              </a:ext>
            </a:extLst>
          </p:cNvPr>
          <p:cNvSpPr>
            <a:spLocks noGrp="1"/>
          </p:cNvSpPr>
          <p:nvPr>
            <p:ph type="title"/>
          </p:nvPr>
        </p:nvSpPr>
        <p:spPr>
          <a:xfrm>
            <a:off x="303213" y="298450"/>
            <a:ext cx="8532812" cy="481013"/>
          </a:xfrm>
        </p:spPr>
        <p:txBody>
          <a:bodyPr/>
          <a:lstStyle/>
          <a:p>
            <a:r>
              <a:rPr lang="en-GB" dirty="0"/>
              <a:t>Procurement Management – payments outside the system</a:t>
            </a:r>
          </a:p>
        </p:txBody>
      </p:sp>
      <p:pic>
        <p:nvPicPr>
          <p:cNvPr id="5" name="Picture 4" descr="A diagram of a process&#10;&#10;AI-generated content may be incorrect.">
            <a:extLst>
              <a:ext uri="{FF2B5EF4-FFF2-40B4-BE49-F238E27FC236}">
                <a16:creationId xmlns:a16="http://schemas.microsoft.com/office/drawing/2014/main" id="{3E88B195-150F-2D68-5C57-5861A95EA4D5}"/>
              </a:ext>
            </a:extLst>
          </p:cNvPr>
          <p:cNvPicPr>
            <a:picLocks noChangeAspect="1"/>
          </p:cNvPicPr>
          <p:nvPr/>
        </p:nvPicPr>
        <p:blipFill>
          <a:blip r:embed="rId3"/>
          <a:stretch>
            <a:fillRect/>
          </a:stretch>
        </p:blipFill>
        <p:spPr>
          <a:xfrm>
            <a:off x="2440159" y="842195"/>
            <a:ext cx="3566194" cy="4306068"/>
          </a:xfrm>
          <a:prstGeom prst="rect">
            <a:avLst/>
          </a:prstGeom>
          <a:ln>
            <a:solidFill>
              <a:schemeClr val="accent1"/>
            </a:solidFill>
          </a:ln>
        </p:spPr>
      </p:pic>
    </p:spTree>
    <p:extLst>
      <p:ext uri="{BB962C8B-B14F-4D97-AF65-F5344CB8AC3E}">
        <p14:creationId xmlns:p14="http://schemas.microsoft.com/office/powerpoint/2010/main" val="288702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5388-22B5-C53A-5A58-954AC8BFCB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08DAAD-EC48-6E46-A7F8-25C7AB2F011A}"/>
              </a:ext>
            </a:extLst>
          </p:cNvPr>
          <p:cNvSpPr>
            <a:spLocks noGrp="1"/>
          </p:cNvSpPr>
          <p:nvPr>
            <p:ph type="title"/>
          </p:nvPr>
        </p:nvSpPr>
        <p:spPr>
          <a:xfrm>
            <a:off x="303213" y="298450"/>
            <a:ext cx="8532812" cy="481013"/>
          </a:xfrm>
        </p:spPr>
        <p:txBody>
          <a:bodyPr/>
          <a:lstStyle/>
          <a:p>
            <a:r>
              <a:rPr lang="en-GB" dirty="0"/>
              <a:t>Procurement management – retain invoices</a:t>
            </a:r>
          </a:p>
        </p:txBody>
      </p:sp>
      <p:sp>
        <p:nvSpPr>
          <p:cNvPr id="6" name="TextBox 5">
            <a:extLst>
              <a:ext uri="{FF2B5EF4-FFF2-40B4-BE49-F238E27FC236}">
                <a16:creationId xmlns:a16="http://schemas.microsoft.com/office/drawing/2014/main" id="{7CE7BA23-7A14-E115-CE61-12E205D02DAA}"/>
              </a:ext>
            </a:extLst>
          </p:cNvPr>
          <p:cNvSpPr txBox="1"/>
          <p:nvPr/>
        </p:nvSpPr>
        <p:spPr>
          <a:xfrm>
            <a:off x="312449" y="1047029"/>
            <a:ext cx="8450262" cy="2126864"/>
          </a:xfrm>
          <a:prstGeom prst="rect">
            <a:avLst/>
          </a:prstGeom>
          <a:noFill/>
        </p:spPr>
        <p:txBody>
          <a:bodyPr wrap="square" rtlCol="0">
            <a:spAutoFit/>
          </a:bodyPr>
          <a:lstStyle/>
          <a:p>
            <a:pPr>
              <a:lnSpc>
                <a:spcPct val="150000"/>
              </a:lnSpc>
            </a:pPr>
            <a:r>
              <a:rPr lang="en-ZA" dirty="0"/>
              <a:t>What happens when you retain an invoice?</a:t>
            </a:r>
          </a:p>
          <a:p>
            <a:pPr marL="742950" lvl="1" indent="-285750">
              <a:lnSpc>
                <a:spcPct val="150000"/>
              </a:lnSpc>
              <a:buFont typeface="Arial" panose="020B0604020202020204" pitchFamily="34" charset="0"/>
              <a:buChar char="•"/>
            </a:pPr>
            <a:r>
              <a:rPr lang="en-ZA" dirty="0"/>
              <a:t>Excluded from payment in {FPMOPD}</a:t>
            </a:r>
          </a:p>
          <a:p>
            <a:pPr marL="742950" lvl="1" indent="-285750">
              <a:lnSpc>
                <a:spcPct val="150000"/>
              </a:lnSpc>
              <a:buFont typeface="Arial" panose="020B0604020202020204" pitchFamily="34" charset="0"/>
              <a:buChar char="•"/>
            </a:pPr>
            <a:endParaRPr lang="en-ZA" dirty="0"/>
          </a:p>
          <a:p>
            <a:pPr>
              <a:lnSpc>
                <a:spcPct val="150000"/>
              </a:lnSpc>
            </a:pPr>
            <a:r>
              <a:rPr lang="en-ZA" dirty="0"/>
              <a:t>What is it NOT doing?</a:t>
            </a:r>
          </a:p>
          <a:p>
            <a:pPr marL="742950" lvl="1" indent="-285750">
              <a:lnSpc>
                <a:spcPct val="150000"/>
              </a:lnSpc>
              <a:buFont typeface="Arial" panose="020B0604020202020204" pitchFamily="34" charset="0"/>
              <a:buChar char="•"/>
            </a:pPr>
            <a:r>
              <a:rPr lang="en-ZA" dirty="0"/>
              <a:t>Change the balance of the creditor, or GL.</a:t>
            </a:r>
          </a:p>
        </p:txBody>
      </p:sp>
    </p:spTree>
    <p:extLst>
      <p:ext uri="{BB962C8B-B14F-4D97-AF65-F5344CB8AC3E}">
        <p14:creationId xmlns:p14="http://schemas.microsoft.com/office/powerpoint/2010/main" val="11488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212BB-4782-9AFA-391B-A41A32044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CE1E3-3F6D-3DC8-4633-7DE978FC6615}"/>
              </a:ext>
            </a:extLst>
          </p:cNvPr>
          <p:cNvSpPr>
            <a:spLocks noGrp="1"/>
          </p:cNvSpPr>
          <p:nvPr>
            <p:ph type="title"/>
          </p:nvPr>
        </p:nvSpPr>
        <p:spPr>
          <a:xfrm>
            <a:off x="394449" y="788193"/>
            <a:ext cx="3462157" cy="3571875"/>
          </a:xfrm>
        </p:spPr>
        <p:txBody>
          <a:bodyPr/>
          <a:lstStyle/>
          <a:p>
            <a:r>
              <a:rPr lang="en-GB" sz="3200" dirty="0"/>
              <a:t>General Ledger</a:t>
            </a:r>
          </a:p>
        </p:txBody>
      </p:sp>
      <p:sp>
        <p:nvSpPr>
          <p:cNvPr id="6" name="TextBox 5">
            <a:extLst>
              <a:ext uri="{FF2B5EF4-FFF2-40B4-BE49-F238E27FC236}">
                <a16:creationId xmlns:a16="http://schemas.microsoft.com/office/drawing/2014/main" id="{0C082699-F979-72FB-BCAE-66216114B194}"/>
              </a:ext>
            </a:extLst>
          </p:cNvPr>
          <p:cNvSpPr txBox="1"/>
          <p:nvPr/>
        </p:nvSpPr>
        <p:spPr>
          <a:xfrm>
            <a:off x="4298644" y="3937229"/>
            <a:ext cx="4572000" cy="184666"/>
          </a:xfrm>
          <a:prstGeom prst="rect">
            <a:avLst/>
          </a:prstGeom>
          <a:noFill/>
        </p:spPr>
        <p:txBody>
          <a:bodyPr wrap="square" rtlCol="0">
            <a:spAutoFit/>
          </a:bodyPr>
          <a:lstStyle>
            <a:defPPr>
              <a:defRPr lang="en-US"/>
            </a:defPPr>
            <a:lvl1pPr>
              <a:defRPr sz="600">
                <a:solidFill>
                  <a:schemeClr val="accent4"/>
                </a:solidFill>
              </a:defRPr>
            </a:lvl1pPr>
          </a:lstStyle>
          <a:p>
            <a:r>
              <a:rPr lang="en-ZA" dirty="0">
                <a:solidFill>
                  <a:schemeClr val="tx1"/>
                </a:solidFill>
              </a:rPr>
              <a:t>https://osome.com/sg/guides/what-is-financial-reporting/</a:t>
            </a:r>
          </a:p>
        </p:txBody>
      </p:sp>
      <p:pic>
        <p:nvPicPr>
          <p:cNvPr id="5" name="Picture 4" descr="A group of people working on a table with papers and papers&#10;&#10;AI-generated content may be incorrect.">
            <a:extLst>
              <a:ext uri="{FF2B5EF4-FFF2-40B4-BE49-F238E27FC236}">
                <a16:creationId xmlns:a16="http://schemas.microsoft.com/office/drawing/2014/main" id="{368752FB-F0B6-0A9A-BE5E-4633F7B6F2C1}"/>
              </a:ext>
            </a:extLst>
          </p:cNvPr>
          <p:cNvPicPr>
            <a:picLocks noChangeAspect="1"/>
          </p:cNvPicPr>
          <p:nvPr/>
        </p:nvPicPr>
        <p:blipFill>
          <a:blip r:embed="rId3"/>
          <a:stretch>
            <a:fillRect/>
          </a:stretch>
        </p:blipFill>
        <p:spPr>
          <a:xfrm>
            <a:off x="4404090" y="918021"/>
            <a:ext cx="3462157" cy="2859741"/>
          </a:xfrm>
          <a:prstGeom prst="rect">
            <a:avLst/>
          </a:prstGeom>
          <a:ln>
            <a:noFill/>
          </a:ln>
          <a:effectLst>
            <a:softEdge rad="112500"/>
          </a:effectLst>
        </p:spPr>
      </p:pic>
      <p:pic>
        <p:nvPicPr>
          <p:cNvPr id="4" name="Picture 3" descr="A green and blue background with a green and blue gradient&#10;&#10;AI-generated content may be incorrect.">
            <a:extLst>
              <a:ext uri="{FF2B5EF4-FFF2-40B4-BE49-F238E27FC236}">
                <a16:creationId xmlns:a16="http://schemas.microsoft.com/office/drawing/2014/main" id="{65CA9172-765E-6715-727B-29C71DFFFB8B}"/>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309842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00E9-0184-2E9D-1B13-5F4C06E0DB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4D76BF-7364-D95A-3804-20D8A94FEC89}"/>
              </a:ext>
            </a:extLst>
          </p:cNvPr>
          <p:cNvSpPr>
            <a:spLocks noGrp="1"/>
          </p:cNvSpPr>
          <p:nvPr>
            <p:ph type="title"/>
          </p:nvPr>
        </p:nvSpPr>
        <p:spPr>
          <a:xfrm>
            <a:off x="303213" y="298450"/>
            <a:ext cx="8532812" cy="481013"/>
          </a:xfrm>
        </p:spPr>
        <p:txBody>
          <a:bodyPr/>
          <a:lstStyle/>
          <a:p>
            <a:r>
              <a:rPr lang="en-GB" dirty="0"/>
              <a:t>General Ledger – what happens with year end?</a:t>
            </a:r>
          </a:p>
        </p:txBody>
      </p:sp>
      <p:sp>
        <p:nvSpPr>
          <p:cNvPr id="6" name="TextBox 5">
            <a:extLst>
              <a:ext uri="{FF2B5EF4-FFF2-40B4-BE49-F238E27FC236}">
                <a16:creationId xmlns:a16="http://schemas.microsoft.com/office/drawing/2014/main" id="{48C61B97-16CF-9ADA-5DD8-B587883A927D}"/>
              </a:ext>
            </a:extLst>
          </p:cNvPr>
          <p:cNvSpPr txBox="1"/>
          <p:nvPr/>
        </p:nvSpPr>
        <p:spPr>
          <a:xfrm>
            <a:off x="312449" y="1047029"/>
            <a:ext cx="8450262" cy="2126864"/>
          </a:xfrm>
          <a:prstGeom prst="rect">
            <a:avLst/>
          </a:prstGeom>
          <a:noFill/>
        </p:spPr>
        <p:txBody>
          <a:bodyPr wrap="square" rtlCol="0">
            <a:spAutoFit/>
          </a:bodyPr>
          <a:lstStyle/>
          <a:p>
            <a:pPr>
              <a:lnSpc>
                <a:spcPct val="150000"/>
              </a:lnSpc>
            </a:pPr>
            <a:r>
              <a:rPr lang="en-ZA" dirty="0"/>
              <a:t>Year end close – {FGLM-7}</a:t>
            </a:r>
          </a:p>
          <a:p>
            <a:pPr lvl="1">
              <a:lnSpc>
                <a:spcPct val="150000"/>
              </a:lnSpc>
            </a:pPr>
            <a:r>
              <a:rPr lang="en-US" dirty="0"/>
              <a:t>1. Validate General Ledger  </a:t>
            </a:r>
          </a:p>
          <a:p>
            <a:pPr lvl="1">
              <a:lnSpc>
                <a:spcPct val="150000"/>
              </a:lnSpc>
            </a:pPr>
            <a:r>
              <a:rPr lang="en-US" dirty="0"/>
              <a:t>2. Clear Rev/Exp Accounts  </a:t>
            </a:r>
          </a:p>
          <a:p>
            <a:pPr lvl="1">
              <a:lnSpc>
                <a:spcPct val="150000"/>
              </a:lnSpc>
            </a:pPr>
            <a:r>
              <a:rPr lang="en-US" dirty="0"/>
              <a:t>3. Carry Forward Present Balance Sheet  </a:t>
            </a:r>
          </a:p>
          <a:p>
            <a:pPr lvl="1">
              <a:lnSpc>
                <a:spcPct val="150000"/>
              </a:lnSpc>
            </a:pPr>
            <a:r>
              <a:rPr lang="en-US" dirty="0"/>
              <a:t>4. Open Next Fin. Year </a:t>
            </a:r>
            <a:endParaRPr lang="en-ZA" dirty="0"/>
          </a:p>
        </p:txBody>
      </p:sp>
    </p:spTree>
    <p:extLst>
      <p:ext uri="{BB962C8B-B14F-4D97-AF65-F5344CB8AC3E}">
        <p14:creationId xmlns:p14="http://schemas.microsoft.com/office/powerpoint/2010/main" val="428221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A2A4-1951-AB4B-F232-3CF70BEBE7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5BBE02-55D0-6AC6-CE95-EAE878F02D85}"/>
              </a:ext>
            </a:extLst>
          </p:cNvPr>
          <p:cNvSpPr>
            <a:spLocks noGrp="1"/>
          </p:cNvSpPr>
          <p:nvPr>
            <p:ph type="title"/>
          </p:nvPr>
        </p:nvSpPr>
        <p:spPr>
          <a:xfrm>
            <a:off x="303213" y="298450"/>
            <a:ext cx="8532812" cy="481013"/>
          </a:xfrm>
        </p:spPr>
        <p:txBody>
          <a:bodyPr/>
          <a:lstStyle/>
          <a:p>
            <a:r>
              <a:rPr lang="en-GB" sz="2000" dirty="0"/>
              <a:t>General Ledger – what happens with year end? (step 1)</a:t>
            </a:r>
          </a:p>
        </p:txBody>
      </p:sp>
      <p:sp>
        <p:nvSpPr>
          <p:cNvPr id="6" name="TextBox 5">
            <a:extLst>
              <a:ext uri="{FF2B5EF4-FFF2-40B4-BE49-F238E27FC236}">
                <a16:creationId xmlns:a16="http://schemas.microsoft.com/office/drawing/2014/main" id="{AC57E773-7340-D74E-8074-C0C6BF529A27}"/>
              </a:ext>
            </a:extLst>
          </p:cNvPr>
          <p:cNvSpPr txBox="1"/>
          <p:nvPr/>
        </p:nvSpPr>
        <p:spPr>
          <a:xfrm>
            <a:off x="303213" y="887451"/>
            <a:ext cx="8450262" cy="3373359"/>
          </a:xfrm>
          <a:prstGeom prst="rect">
            <a:avLst/>
          </a:prstGeom>
          <a:noFill/>
        </p:spPr>
        <p:txBody>
          <a:bodyPr wrap="square" rtlCol="0">
            <a:spAutoFit/>
          </a:bodyPr>
          <a:lstStyle/>
          <a:p>
            <a:pPr>
              <a:lnSpc>
                <a:spcPct val="150000"/>
              </a:lnSpc>
            </a:pPr>
            <a:r>
              <a:rPr lang="en-ZA" dirty="0"/>
              <a:t>Let’s look at the details – Validate the ledger:</a:t>
            </a:r>
          </a:p>
          <a:p>
            <a:pPr marL="742950" lvl="1" indent="-285750">
              <a:lnSpc>
                <a:spcPct val="150000"/>
              </a:lnSpc>
              <a:buFont typeface="Arial" panose="020B0604020202020204" pitchFamily="34" charset="0"/>
              <a:buChar char="•"/>
            </a:pPr>
            <a:r>
              <a:rPr lang="en-US" dirty="0"/>
              <a:t>GL is in cycle 13</a:t>
            </a:r>
          </a:p>
          <a:p>
            <a:pPr marL="742950" lvl="1" indent="-285750">
              <a:lnSpc>
                <a:spcPct val="150000"/>
              </a:lnSpc>
              <a:buFont typeface="Arial" panose="020B0604020202020204" pitchFamily="34" charset="0"/>
              <a:buChar char="•"/>
            </a:pPr>
            <a:r>
              <a:rPr lang="en-US" dirty="0"/>
              <a:t>GLA’s are complete – valid values</a:t>
            </a:r>
          </a:p>
          <a:p>
            <a:pPr marL="742950" lvl="1" indent="-285750">
              <a:lnSpc>
                <a:spcPct val="150000"/>
              </a:lnSpc>
              <a:buFont typeface="Arial" panose="020B0604020202020204" pitchFamily="34" charset="0"/>
              <a:buChar char="•"/>
            </a:pPr>
            <a:r>
              <a:rPr lang="en-US" dirty="0"/>
              <a:t>All sub systems are in the next financial year</a:t>
            </a:r>
          </a:p>
          <a:p>
            <a:pPr marL="742950" lvl="1" indent="-285750">
              <a:lnSpc>
                <a:spcPct val="150000"/>
              </a:lnSpc>
              <a:buFont typeface="Arial" panose="020B0604020202020204" pitchFamily="34" charset="0"/>
              <a:buChar char="•"/>
            </a:pPr>
            <a:r>
              <a:rPr lang="en-US" dirty="0"/>
              <a:t>Validate transfer accounts – accumulated funds</a:t>
            </a:r>
          </a:p>
          <a:p>
            <a:pPr marL="742950" lvl="1" indent="-285750">
              <a:lnSpc>
                <a:spcPct val="150000"/>
              </a:lnSpc>
              <a:buFont typeface="Arial" panose="020B0604020202020204" pitchFamily="34" charset="0"/>
              <a:buChar char="•"/>
            </a:pPr>
            <a:r>
              <a:rPr lang="en-US" dirty="0"/>
              <a:t>Validate all TT linked to the relevant events – balances carried forward </a:t>
            </a:r>
          </a:p>
          <a:p>
            <a:pPr marL="742950" lvl="1" indent="-285750">
              <a:lnSpc>
                <a:spcPct val="150000"/>
              </a:lnSpc>
              <a:buFont typeface="Arial" panose="020B0604020202020204" pitchFamily="34" charset="0"/>
              <a:buChar char="•"/>
            </a:pPr>
            <a:r>
              <a:rPr lang="en-US" dirty="0"/>
              <a:t>Test balance of GL</a:t>
            </a:r>
          </a:p>
          <a:p>
            <a:pPr marL="742950" lvl="1" indent="-285750">
              <a:lnSpc>
                <a:spcPct val="150000"/>
              </a:lnSpc>
              <a:buFont typeface="Arial" panose="020B0604020202020204" pitchFamily="34" charset="0"/>
              <a:buChar char="•"/>
            </a:pPr>
            <a:r>
              <a:rPr lang="en-US" dirty="0"/>
              <a:t>Test GLA’s for next financial year</a:t>
            </a:r>
            <a:endParaRPr lang="en-ZA" dirty="0"/>
          </a:p>
        </p:txBody>
      </p:sp>
    </p:spTree>
    <p:extLst>
      <p:ext uri="{BB962C8B-B14F-4D97-AF65-F5344CB8AC3E}">
        <p14:creationId xmlns:p14="http://schemas.microsoft.com/office/powerpoint/2010/main" val="294529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051A-F4A1-4865-E452-564F87BA99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E4DA66-BABE-E210-06F4-4C1C5B43907E}"/>
              </a:ext>
            </a:extLst>
          </p:cNvPr>
          <p:cNvSpPr>
            <a:spLocks noGrp="1"/>
          </p:cNvSpPr>
          <p:nvPr>
            <p:ph type="title"/>
          </p:nvPr>
        </p:nvSpPr>
        <p:spPr>
          <a:xfrm>
            <a:off x="303213" y="298450"/>
            <a:ext cx="8532812" cy="481013"/>
          </a:xfrm>
        </p:spPr>
        <p:txBody>
          <a:bodyPr/>
          <a:lstStyle/>
          <a:p>
            <a:r>
              <a:rPr lang="en-GB" dirty="0"/>
              <a:t>General Ledger – what happens with year end? (step 1 continue)</a:t>
            </a:r>
          </a:p>
        </p:txBody>
      </p:sp>
      <p:sp>
        <p:nvSpPr>
          <p:cNvPr id="6" name="TextBox 5">
            <a:extLst>
              <a:ext uri="{FF2B5EF4-FFF2-40B4-BE49-F238E27FC236}">
                <a16:creationId xmlns:a16="http://schemas.microsoft.com/office/drawing/2014/main" id="{4C5D573C-FAC6-AAA0-9456-CDB88EDE3461}"/>
              </a:ext>
            </a:extLst>
          </p:cNvPr>
          <p:cNvSpPr txBox="1"/>
          <p:nvPr/>
        </p:nvSpPr>
        <p:spPr>
          <a:xfrm>
            <a:off x="312449" y="1047029"/>
            <a:ext cx="8450262" cy="880369"/>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dirty="0"/>
              <a:t>Account categories – income statement accounts not mixed with balance sheet</a:t>
            </a:r>
          </a:p>
          <a:p>
            <a:pPr marL="742950" lvl="1" indent="-285750">
              <a:lnSpc>
                <a:spcPct val="150000"/>
              </a:lnSpc>
              <a:buFont typeface="Arial" panose="020B0604020202020204" pitchFamily="34" charset="0"/>
              <a:buChar char="•"/>
            </a:pPr>
            <a:r>
              <a:rPr lang="en-US" dirty="0"/>
              <a:t>Then looking at the answer to the account category 999 question</a:t>
            </a:r>
          </a:p>
        </p:txBody>
      </p:sp>
    </p:spTree>
    <p:extLst>
      <p:ext uri="{BB962C8B-B14F-4D97-AF65-F5344CB8AC3E}">
        <p14:creationId xmlns:p14="http://schemas.microsoft.com/office/powerpoint/2010/main" val="378255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5953-5EF0-8095-DFF4-17617D61B7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DD5B06-C500-9493-04B8-89471A33685C}"/>
              </a:ext>
            </a:extLst>
          </p:cNvPr>
          <p:cNvSpPr>
            <a:spLocks noGrp="1"/>
          </p:cNvSpPr>
          <p:nvPr>
            <p:ph type="title"/>
          </p:nvPr>
        </p:nvSpPr>
        <p:spPr>
          <a:xfrm>
            <a:off x="303213" y="298450"/>
            <a:ext cx="8532812" cy="481013"/>
          </a:xfrm>
        </p:spPr>
        <p:txBody>
          <a:bodyPr/>
          <a:lstStyle/>
          <a:p>
            <a:r>
              <a:rPr lang="en-GB" dirty="0"/>
              <a:t>General Ledger – what happens with year end? (step 2)</a:t>
            </a:r>
          </a:p>
        </p:txBody>
      </p:sp>
      <p:sp>
        <p:nvSpPr>
          <p:cNvPr id="6" name="TextBox 5">
            <a:extLst>
              <a:ext uri="{FF2B5EF4-FFF2-40B4-BE49-F238E27FC236}">
                <a16:creationId xmlns:a16="http://schemas.microsoft.com/office/drawing/2014/main" id="{C6EA158E-5FDA-25DE-A576-2D40FA2FFB20}"/>
              </a:ext>
            </a:extLst>
          </p:cNvPr>
          <p:cNvSpPr txBox="1"/>
          <p:nvPr/>
        </p:nvSpPr>
        <p:spPr>
          <a:xfrm>
            <a:off x="312449" y="1047029"/>
            <a:ext cx="8450262"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Let’s look at the details – Clear revenue and expense accounts:</a:t>
            </a:r>
          </a:p>
          <a:p>
            <a:pPr marL="742950" lvl="1" indent="-285750">
              <a:lnSpc>
                <a:spcPct val="150000"/>
              </a:lnSpc>
              <a:buFont typeface="Courier New" panose="02070309020205020404" pitchFamily="49" charset="0"/>
              <a:buChar char="o"/>
            </a:pPr>
            <a:r>
              <a:rPr lang="en-US" dirty="0"/>
              <a:t>The system DOES NOT INSERT a journal against the income statements accounts</a:t>
            </a:r>
          </a:p>
        </p:txBody>
      </p:sp>
      <p:pic>
        <p:nvPicPr>
          <p:cNvPr id="3" name="Picture 2">
            <a:extLst>
              <a:ext uri="{FF2B5EF4-FFF2-40B4-BE49-F238E27FC236}">
                <a16:creationId xmlns:a16="http://schemas.microsoft.com/office/drawing/2014/main" id="{C5E29F34-D537-733B-2106-66C011B49FFF}"/>
              </a:ext>
            </a:extLst>
          </p:cNvPr>
          <p:cNvPicPr>
            <a:picLocks noChangeAspect="1"/>
          </p:cNvPicPr>
          <p:nvPr/>
        </p:nvPicPr>
        <p:blipFill>
          <a:blip r:embed="rId3"/>
          <a:stretch>
            <a:fillRect/>
          </a:stretch>
        </p:blipFill>
        <p:spPr>
          <a:xfrm>
            <a:off x="381289" y="1123441"/>
            <a:ext cx="8361345" cy="2824932"/>
          </a:xfrm>
          <a:prstGeom prst="rect">
            <a:avLst/>
          </a:prstGeom>
          <a:ln>
            <a:solidFill>
              <a:schemeClr val="accent1"/>
            </a:solidFill>
          </a:ln>
        </p:spPr>
      </p:pic>
      <p:sp>
        <p:nvSpPr>
          <p:cNvPr id="5" name="Rectangle 4">
            <a:extLst>
              <a:ext uri="{FF2B5EF4-FFF2-40B4-BE49-F238E27FC236}">
                <a16:creationId xmlns:a16="http://schemas.microsoft.com/office/drawing/2014/main" id="{E066CB97-29F3-D069-87FF-800673454F2A}"/>
              </a:ext>
            </a:extLst>
          </p:cNvPr>
          <p:cNvSpPr/>
          <p:nvPr/>
        </p:nvSpPr>
        <p:spPr>
          <a:xfrm>
            <a:off x="3732243" y="3144416"/>
            <a:ext cx="4898573" cy="7310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w="19050">
                <a:solidFill>
                  <a:schemeClr val="tx1"/>
                </a:solidFill>
              </a:ln>
            </a:endParaRPr>
          </a:p>
        </p:txBody>
      </p:sp>
      <p:pic>
        <p:nvPicPr>
          <p:cNvPr id="7" name="Picture 6">
            <a:extLst>
              <a:ext uri="{FF2B5EF4-FFF2-40B4-BE49-F238E27FC236}">
                <a16:creationId xmlns:a16="http://schemas.microsoft.com/office/drawing/2014/main" id="{C86B33EB-DB22-765D-9AD8-ED0E15754AF3}"/>
              </a:ext>
            </a:extLst>
          </p:cNvPr>
          <p:cNvPicPr>
            <a:picLocks noChangeAspect="1"/>
          </p:cNvPicPr>
          <p:nvPr/>
        </p:nvPicPr>
        <p:blipFill>
          <a:blip r:embed="rId4"/>
          <a:stretch>
            <a:fillRect/>
          </a:stretch>
        </p:blipFill>
        <p:spPr>
          <a:xfrm>
            <a:off x="970466" y="736614"/>
            <a:ext cx="7134225" cy="3790950"/>
          </a:xfrm>
          <a:prstGeom prst="rect">
            <a:avLst/>
          </a:prstGeom>
          <a:ln>
            <a:solidFill>
              <a:schemeClr val="accent1"/>
            </a:solidFill>
          </a:ln>
        </p:spPr>
      </p:pic>
    </p:spTree>
    <p:extLst>
      <p:ext uri="{BB962C8B-B14F-4D97-AF65-F5344CB8AC3E}">
        <p14:creationId xmlns:p14="http://schemas.microsoft.com/office/powerpoint/2010/main" val="33549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98350-18F3-F897-9F8B-A78FF1772B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5234B7-C2C8-9AE3-8CF1-77D646246AB9}"/>
              </a:ext>
            </a:extLst>
          </p:cNvPr>
          <p:cNvSpPr>
            <a:spLocks noGrp="1"/>
          </p:cNvSpPr>
          <p:nvPr>
            <p:ph type="title"/>
          </p:nvPr>
        </p:nvSpPr>
        <p:spPr>
          <a:xfrm>
            <a:off x="303213" y="298450"/>
            <a:ext cx="8532812" cy="481013"/>
          </a:xfrm>
        </p:spPr>
        <p:txBody>
          <a:bodyPr/>
          <a:lstStyle/>
          <a:p>
            <a:r>
              <a:rPr lang="en-GB" dirty="0"/>
              <a:t>General Ledger – what happens with year end? (step 3)</a:t>
            </a:r>
          </a:p>
        </p:txBody>
      </p:sp>
      <p:sp>
        <p:nvSpPr>
          <p:cNvPr id="2" name="TextBox 1">
            <a:extLst>
              <a:ext uri="{FF2B5EF4-FFF2-40B4-BE49-F238E27FC236}">
                <a16:creationId xmlns:a16="http://schemas.microsoft.com/office/drawing/2014/main" id="{95806935-4764-CFA7-D3FC-FA02F3306C98}"/>
              </a:ext>
            </a:extLst>
          </p:cNvPr>
          <p:cNvSpPr txBox="1"/>
          <p:nvPr/>
        </p:nvSpPr>
        <p:spPr>
          <a:xfrm>
            <a:off x="303213" y="887451"/>
            <a:ext cx="8450262" cy="880369"/>
          </a:xfrm>
          <a:prstGeom prst="rect">
            <a:avLst/>
          </a:prstGeom>
          <a:noFill/>
        </p:spPr>
        <p:txBody>
          <a:bodyPr wrap="square" rtlCol="0">
            <a:spAutoFit/>
          </a:bodyPr>
          <a:lstStyle/>
          <a:p>
            <a:pPr>
              <a:lnSpc>
                <a:spcPct val="150000"/>
              </a:lnSpc>
            </a:pPr>
            <a:r>
              <a:rPr lang="en-ZA" dirty="0"/>
              <a:t>Let’s look at the details – Carry forward present balance sheet:</a:t>
            </a:r>
          </a:p>
          <a:p>
            <a:pPr marL="742950" lvl="1" indent="-285750">
              <a:lnSpc>
                <a:spcPct val="150000"/>
              </a:lnSpc>
              <a:buFont typeface="Arial" panose="020B0604020202020204" pitchFamily="34" charset="0"/>
              <a:buChar char="•"/>
            </a:pPr>
            <a:r>
              <a:rPr lang="en-US" dirty="0"/>
              <a:t>Balance is carried forward for the balance sheet accounts – cycle 14</a:t>
            </a:r>
          </a:p>
        </p:txBody>
      </p:sp>
      <p:pic>
        <p:nvPicPr>
          <p:cNvPr id="5" name="Picture 4">
            <a:extLst>
              <a:ext uri="{FF2B5EF4-FFF2-40B4-BE49-F238E27FC236}">
                <a16:creationId xmlns:a16="http://schemas.microsoft.com/office/drawing/2014/main" id="{D0680B52-7DB8-E109-24D0-85DFFAA73B45}"/>
              </a:ext>
            </a:extLst>
          </p:cNvPr>
          <p:cNvPicPr>
            <a:picLocks noChangeAspect="1"/>
          </p:cNvPicPr>
          <p:nvPr/>
        </p:nvPicPr>
        <p:blipFill>
          <a:blip r:embed="rId3"/>
          <a:stretch>
            <a:fillRect/>
          </a:stretch>
        </p:blipFill>
        <p:spPr>
          <a:xfrm>
            <a:off x="2548607" y="834412"/>
            <a:ext cx="3959473" cy="4178258"/>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D94D8A1A-9934-00D4-6EFB-387BFAF3DC27}"/>
              </a:ext>
            </a:extLst>
          </p:cNvPr>
          <p:cNvCxnSpPr/>
          <p:nvPr/>
        </p:nvCxnSpPr>
        <p:spPr>
          <a:xfrm flipH="1">
            <a:off x="5262465" y="3984171"/>
            <a:ext cx="11849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63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p:txBody>
          <a:bodyPr/>
          <a:lstStyle/>
          <a:p>
            <a:pPr>
              <a:lnSpc>
                <a:spcPct val="150000"/>
              </a:lnSpc>
            </a:pPr>
            <a:r>
              <a:rPr lang="en-GB" sz="1400" dirty="0"/>
              <a:t>Cover the following financial modules:</a:t>
            </a:r>
          </a:p>
          <a:p>
            <a:pPr marL="171450" indent="-171450">
              <a:lnSpc>
                <a:spcPct val="150000"/>
              </a:lnSpc>
              <a:buFont typeface="Arial" panose="020B0604020202020204" pitchFamily="34" charset="0"/>
              <a:buChar char="•"/>
            </a:pPr>
            <a:r>
              <a:rPr lang="en-GB" sz="1400" dirty="0"/>
              <a:t>Student Debtors</a:t>
            </a:r>
          </a:p>
          <a:p>
            <a:pPr marL="171450" indent="-171450">
              <a:lnSpc>
                <a:spcPct val="150000"/>
              </a:lnSpc>
              <a:buFont typeface="Arial" panose="020B0604020202020204" pitchFamily="34" charset="0"/>
              <a:buChar char="•"/>
            </a:pPr>
            <a:r>
              <a:rPr lang="en-GB" sz="1400" dirty="0"/>
              <a:t>Accounts receivable</a:t>
            </a:r>
          </a:p>
          <a:p>
            <a:pPr marL="171450" indent="-171450">
              <a:lnSpc>
                <a:spcPct val="150000"/>
              </a:lnSpc>
              <a:buFont typeface="Arial" panose="020B0604020202020204" pitchFamily="34" charset="0"/>
              <a:buChar char="•"/>
            </a:pPr>
            <a:r>
              <a:rPr lang="en-GB" sz="1400" dirty="0"/>
              <a:t>Cash book</a:t>
            </a:r>
          </a:p>
          <a:p>
            <a:pPr marL="171450" indent="-171450">
              <a:lnSpc>
                <a:spcPct val="150000"/>
              </a:lnSpc>
              <a:buFont typeface="Arial" panose="020B0604020202020204" pitchFamily="34" charset="0"/>
              <a:buChar char="•"/>
            </a:pPr>
            <a:r>
              <a:rPr lang="en-GB" sz="1400" dirty="0"/>
              <a:t>Procurement management</a:t>
            </a:r>
          </a:p>
          <a:p>
            <a:pPr marL="171450" indent="-171450">
              <a:lnSpc>
                <a:spcPct val="150000"/>
              </a:lnSpc>
              <a:buFont typeface="Arial" panose="020B0604020202020204" pitchFamily="34" charset="0"/>
              <a:buChar char="•"/>
            </a:pPr>
            <a:r>
              <a:rPr lang="en-GB" sz="1400" dirty="0"/>
              <a:t>General ledger</a:t>
            </a:r>
          </a:p>
        </p:txBody>
      </p:sp>
      <p:pic>
        <p:nvPicPr>
          <p:cNvPr id="4" name="Picture 3" descr="A green and blue background with text&#10;&#10;AI-generated content may be incorrect.">
            <a:extLst>
              <a:ext uri="{FF2B5EF4-FFF2-40B4-BE49-F238E27FC236}">
                <a16:creationId xmlns:a16="http://schemas.microsoft.com/office/drawing/2014/main" id="{89371F74-41D6-0C46-F3C3-BCC59D2F9F82}"/>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356999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AC8E-E402-52AB-AD44-8AACE32978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B6C09F-991B-2D78-7A5C-6CBEFBBA918D}"/>
              </a:ext>
            </a:extLst>
          </p:cNvPr>
          <p:cNvSpPr>
            <a:spLocks noGrp="1"/>
          </p:cNvSpPr>
          <p:nvPr>
            <p:ph type="title"/>
          </p:nvPr>
        </p:nvSpPr>
        <p:spPr>
          <a:xfrm>
            <a:off x="303213" y="298450"/>
            <a:ext cx="8532812" cy="481013"/>
          </a:xfrm>
        </p:spPr>
        <p:txBody>
          <a:bodyPr/>
          <a:lstStyle/>
          <a:p>
            <a:r>
              <a:rPr lang="en-GB" dirty="0"/>
              <a:t>General Ledger – what happens with year end?</a:t>
            </a:r>
          </a:p>
        </p:txBody>
      </p:sp>
      <p:sp>
        <p:nvSpPr>
          <p:cNvPr id="6" name="TextBox 5">
            <a:extLst>
              <a:ext uri="{FF2B5EF4-FFF2-40B4-BE49-F238E27FC236}">
                <a16:creationId xmlns:a16="http://schemas.microsoft.com/office/drawing/2014/main" id="{50732A7E-1BEE-4752-8D4D-F3E846CDBBEF}"/>
              </a:ext>
            </a:extLst>
          </p:cNvPr>
          <p:cNvSpPr txBox="1"/>
          <p:nvPr/>
        </p:nvSpPr>
        <p:spPr>
          <a:xfrm>
            <a:off x="344488" y="1278263"/>
            <a:ext cx="8450262" cy="1295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You can execute up to step 3 as often as you want</a:t>
            </a:r>
          </a:p>
          <a:p>
            <a:pPr marL="285750" indent="-285750">
              <a:lnSpc>
                <a:spcPct val="150000"/>
              </a:lnSpc>
              <a:buFont typeface="Arial" panose="020B0604020202020204" pitchFamily="34" charset="0"/>
              <a:buChar char="•"/>
            </a:pPr>
            <a:r>
              <a:rPr lang="en-ZA" dirty="0"/>
              <a:t>Once you execute step 4 – you are done, can’t go back</a:t>
            </a:r>
          </a:p>
          <a:p>
            <a:pPr marL="285750" indent="-285750">
              <a:lnSpc>
                <a:spcPct val="150000"/>
              </a:lnSpc>
              <a:buFont typeface="Arial" panose="020B0604020202020204" pitchFamily="34" charset="0"/>
              <a:buChar char="•"/>
            </a:pPr>
            <a:endParaRPr lang="en-ZA" dirty="0"/>
          </a:p>
        </p:txBody>
      </p:sp>
    </p:spTree>
    <p:extLst>
      <p:ext uri="{BB962C8B-B14F-4D97-AF65-F5344CB8AC3E}">
        <p14:creationId xmlns:p14="http://schemas.microsoft.com/office/powerpoint/2010/main" val="13888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BA1D88-9E4E-FCC8-2075-3C32F648610B}"/>
              </a:ext>
            </a:extLst>
          </p:cNvPr>
          <p:cNvSpPr>
            <a:spLocks noGrp="1"/>
          </p:cNvSpPr>
          <p:nvPr>
            <p:ph type="title"/>
          </p:nvPr>
        </p:nvSpPr>
        <p:spPr>
          <a:xfrm>
            <a:off x="303213" y="307976"/>
            <a:ext cx="6665912" cy="456300"/>
          </a:xfrm>
        </p:spPr>
        <p:txBody>
          <a:bodyPr/>
          <a:lstStyle/>
          <a:p>
            <a:r>
              <a:rPr lang="en-ZA" sz="2000" dirty="0"/>
              <a:t>General Ledger – Report parameters</a:t>
            </a:r>
          </a:p>
        </p:txBody>
      </p:sp>
      <p:sp>
        <p:nvSpPr>
          <p:cNvPr id="2" name="TextBox 1">
            <a:extLst>
              <a:ext uri="{FF2B5EF4-FFF2-40B4-BE49-F238E27FC236}">
                <a16:creationId xmlns:a16="http://schemas.microsoft.com/office/drawing/2014/main" id="{B27D79A9-BEFB-1940-DC9D-0BA4272766D3}"/>
              </a:ext>
            </a:extLst>
          </p:cNvPr>
          <p:cNvSpPr txBox="1"/>
          <p:nvPr/>
        </p:nvSpPr>
        <p:spPr>
          <a:xfrm>
            <a:off x="303213" y="1277938"/>
            <a:ext cx="8431212" cy="369332"/>
          </a:xfrm>
          <a:prstGeom prst="rect">
            <a:avLst/>
          </a:prstGeom>
          <a:noFill/>
        </p:spPr>
        <p:txBody>
          <a:bodyPr wrap="square" rtlCol="0">
            <a:spAutoFit/>
          </a:bodyPr>
          <a:lstStyle/>
          <a:p>
            <a:pPr marL="285750" indent="-285750">
              <a:buFont typeface="Arial" panose="020B0604020202020204" pitchFamily="34" charset="0"/>
              <a:buChar char="•"/>
            </a:pPr>
            <a:r>
              <a:rPr lang="en-ZA" dirty="0"/>
              <a:t>How do you get only the opening balance of a specific account?</a:t>
            </a:r>
          </a:p>
        </p:txBody>
      </p:sp>
      <p:pic>
        <p:nvPicPr>
          <p:cNvPr id="4" name="Picture 3">
            <a:extLst>
              <a:ext uri="{FF2B5EF4-FFF2-40B4-BE49-F238E27FC236}">
                <a16:creationId xmlns:a16="http://schemas.microsoft.com/office/drawing/2014/main" id="{291B7779-123D-4882-C04C-0A5603ED2F92}"/>
              </a:ext>
            </a:extLst>
          </p:cNvPr>
          <p:cNvPicPr>
            <a:picLocks noChangeAspect="1"/>
          </p:cNvPicPr>
          <p:nvPr/>
        </p:nvPicPr>
        <p:blipFill>
          <a:blip r:embed="rId3"/>
          <a:stretch>
            <a:fillRect/>
          </a:stretch>
        </p:blipFill>
        <p:spPr>
          <a:xfrm>
            <a:off x="2284554" y="911234"/>
            <a:ext cx="3739727" cy="4130810"/>
          </a:xfrm>
          <a:prstGeom prst="rect">
            <a:avLst/>
          </a:prstGeom>
          <a:ln>
            <a:solidFill>
              <a:schemeClr val="tx2"/>
            </a:solidFill>
          </a:ln>
        </p:spPr>
      </p:pic>
      <p:pic>
        <p:nvPicPr>
          <p:cNvPr id="8" name="Picture 7">
            <a:extLst>
              <a:ext uri="{FF2B5EF4-FFF2-40B4-BE49-F238E27FC236}">
                <a16:creationId xmlns:a16="http://schemas.microsoft.com/office/drawing/2014/main" id="{FFA80562-E521-623D-87F9-E1916A4A40C6}"/>
              </a:ext>
            </a:extLst>
          </p:cNvPr>
          <p:cNvPicPr>
            <a:picLocks noChangeAspect="1"/>
          </p:cNvPicPr>
          <p:nvPr/>
        </p:nvPicPr>
        <p:blipFill>
          <a:blip r:embed="rId4"/>
          <a:stretch>
            <a:fillRect/>
          </a:stretch>
        </p:blipFill>
        <p:spPr>
          <a:xfrm>
            <a:off x="119062" y="966034"/>
            <a:ext cx="8905875" cy="3733800"/>
          </a:xfrm>
          <a:prstGeom prst="rect">
            <a:avLst/>
          </a:prstGeom>
          <a:ln>
            <a:solidFill>
              <a:schemeClr val="tx2"/>
            </a:solidFill>
          </a:ln>
        </p:spPr>
      </p:pic>
    </p:spTree>
    <p:extLst>
      <p:ext uri="{BB962C8B-B14F-4D97-AF65-F5344CB8AC3E}">
        <p14:creationId xmlns:p14="http://schemas.microsoft.com/office/powerpoint/2010/main" val="9685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5851-F7EA-E8EA-9DDE-53E352CD5F74}"/>
              </a:ext>
            </a:extLst>
          </p:cNvPr>
          <p:cNvSpPr>
            <a:spLocks noGrp="1"/>
          </p:cNvSpPr>
          <p:nvPr>
            <p:ph type="title"/>
          </p:nvPr>
        </p:nvSpPr>
        <p:spPr>
          <a:xfrm>
            <a:off x="394449" y="788193"/>
            <a:ext cx="3462157" cy="3571875"/>
          </a:xfrm>
        </p:spPr>
        <p:txBody>
          <a:bodyPr/>
          <a:lstStyle/>
          <a:p>
            <a:r>
              <a:rPr lang="en-GB" sz="3200" dirty="0"/>
              <a:t>Student debtors</a:t>
            </a:r>
          </a:p>
        </p:txBody>
      </p:sp>
      <p:pic>
        <p:nvPicPr>
          <p:cNvPr id="4" name="Picture 3" descr="A graduation cap on top of a hundred dollar bill&#10;&#10;AI-generated content may be incorrect.">
            <a:extLst>
              <a:ext uri="{FF2B5EF4-FFF2-40B4-BE49-F238E27FC236}">
                <a16:creationId xmlns:a16="http://schemas.microsoft.com/office/drawing/2014/main" id="{5CAECE2A-E111-D111-342D-1E8DB6B0D999}"/>
              </a:ext>
            </a:extLst>
          </p:cNvPr>
          <p:cNvPicPr>
            <a:picLocks noChangeAspect="1"/>
          </p:cNvPicPr>
          <p:nvPr/>
        </p:nvPicPr>
        <p:blipFill>
          <a:blip r:embed="rId2"/>
          <a:stretch>
            <a:fillRect/>
          </a:stretch>
        </p:blipFill>
        <p:spPr>
          <a:xfrm>
            <a:off x="4298644" y="1026368"/>
            <a:ext cx="4178541" cy="2787618"/>
          </a:xfrm>
          <a:prstGeom prst="rect">
            <a:avLst/>
          </a:prstGeom>
          <a:ln>
            <a:noFill/>
          </a:ln>
          <a:effectLst>
            <a:softEdge rad="112500"/>
          </a:effectLst>
        </p:spPr>
      </p:pic>
      <p:sp>
        <p:nvSpPr>
          <p:cNvPr id="6" name="TextBox 5">
            <a:extLst>
              <a:ext uri="{FF2B5EF4-FFF2-40B4-BE49-F238E27FC236}">
                <a16:creationId xmlns:a16="http://schemas.microsoft.com/office/drawing/2014/main" id="{6CBC0A9E-C77D-C4C4-A42A-314531A8637F}"/>
              </a:ext>
            </a:extLst>
          </p:cNvPr>
          <p:cNvSpPr txBox="1"/>
          <p:nvPr/>
        </p:nvSpPr>
        <p:spPr>
          <a:xfrm>
            <a:off x="4298644" y="3937229"/>
            <a:ext cx="4572000" cy="184666"/>
          </a:xfrm>
          <a:prstGeom prst="rect">
            <a:avLst/>
          </a:prstGeom>
          <a:noFill/>
        </p:spPr>
        <p:txBody>
          <a:bodyPr wrap="square" rtlCol="0">
            <a:spAutoFit/>
          </a:bodyPr>
          <a:lstStyle>
            <a:defPPr>
              <a:defRPr lang="en-US"/>
            </a:defPPr>
            <a:lvl1pPr>
              <a:defRPr sz="600">
                <a:solidFill>
                  <a:schemeClr val="accent4"/>
                </a:solidFill>
              </a:defRPr>
            </a:lvl1pPr>
          </a:lstStyle>
          <a:p>
            <a:r>
              <a:rPr lang="en-ZA" dirty="0">
                <a:solidFill>
                  <a:schemeClr val="tx1"/>
                </a:solidFill>
              </a:rPr>
              <a:t>https://economichardship.org/2022/06/why-canceling-student-debt-should-be-a-universal-benefit/</a:t>
            </a:r>
          </a:p>
        </p:txBody>
      </p:sp>
      <p:pic>
        <p:nvPicPr>
          <p:cNvPr id="5" name="Picture 4" descr="A green and blue gradient background&#10;&#10;AI-generated content may be incorrect.">
            <a:extLst>
              <a:ext uri="{FF2B5EF4-FFF2-40B4-BE49-F238E27FC236}">
                <a16:creationId xmlns:a16="http://schemas.microsoft.com/office/drawing/2014/main" id="{88E6AF77-334E-94CA-A6E5-1B162D30AEAF}"/>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6109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77BCE-96C4-CEDF-F533-70C2C76785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60C268-A273-1D0E-2438-1B8F6FC2BC05}"/>
              </a:ext>
            </a:extLst>
          </p:cNvPr>
          <p:cNvSpPr>
            <a:spLocks noGrp="1"/>
          </p:cNvSpPr>
          <p:nvPr>
            <p:ph type="title"/>
          </p:nvPr>
        </p:nvSpPr>
        <p:spPr>
          <a:xfrm>
            <a:off x="305594" y="321064"/>
            <a:ext cx="8532812" cy="481013"/>
          </a:xfrm>
        </p:spPr>
        <p:txBody>
          <a:bodyPr/>
          <a:lstStyle/>
          <a:p>
            <a:r>
              <a:rPr lang="en-GB" dirty="0"/>
              <a:t>Student debtors – revenue allocation for fees</a:t>
            </a:r>
          </a:p>
        </p:txBody>
      </p:sp>
      <p:pic>
        <p:nvPicPr>
          <p:cNvPr id="6" name="Content Placeholder 5" descr="A diagram of a diagram&#10;&#10;AI-generated content may be incorrect.">
            <a:extLst>
              <a:ext uri="{FF2B5EF4-FFF2-40B4-BE49-F238E27FC236}">
                <a16:creationId xmlns:a16="http://schemas.microsoft.com/office/drawing/2014/main" id="{CB267311-A3FD-B61C-14C0-26CD7B4B3885}"/>
              </a:ext>
            </a:extLst>
          </p:cNvPr>
          <p:cNvPicPr>
            <a:picLocks noGrp="1" noChangeAspect="1"/>
          </p:cNvPicPr>
          <p:nvPr>
            <p:ph sz="quarter" idx="10"/>
          </p:nvPr>
        </p:nvPicPr>
        <p:blipFill>
          <a:blip r:embed="rId3"/>
          <a:srcRect l="2400" r="1887" b="7074"/>
          <a:stretch/>
        </p:blipFill>
        <p:spPr>
          <a:xfrm>
            <a:off x="872058" y="802077"/>
            <a:ext cx="7399884" cy="3685947"/>
          </a:xfrm>
          <a:ln>
            <a:solidFill>
              <a:schemeClr val="tx2"/>
            </a:solidFill>
          </a:ln>
        </p:spPr>
      </p:pic>
      <p:pic>
        <p:nvPicPr>
          <p:cNvPr id="15" name="Picture 14">
            <a:extLst>
              <a:ext uri="{FF2B5EF4-FFF2-40B4-BE49-F238E27FC236}">
                <a16:creationId xmlns:a16="http://schemas.microsoft.com/office/drawing/2014/main" id="{F2F4C3E6-1F4C-201A-C455-70ECCDE3EF34}"/>
              </a:ext>
            </a:extLst>
          </p:cNvPr>
          <p:cNvPicPr>
            <a:picLocks noChangeAspect="1"/>
          </p:cNvPicPr>
          <p:nvPr/>
        </p:nvPicPr>
        <p:blipFill>
          <a:blip r:embed="rId4"/>
          <a:stretch>
            <a:fillRect/>
          </a:stretch>
        </p:blipFill>
        <p:spPr>
          <a:xfrm>
            <a:off x="513668" y="725553"/>
            <a:ext cx="7758274" cy="3762471"/>
          </a:xfrm>
          <a:prstGeom prst="rect">
            <a:avLst/>
          </a:prstGeom>
          <a:ln>
            <a:solidFill>
              <a:schemeClr val="accent1"/>
            </a:solidFill>
          </a:ln>
        </p:spPr>
      </p:pic>
    </p:spTree>
    <p:extLst>
      <p:ext uri="{BB962C8B-B14F-4D97-AF65-F5344CB8AC3E}">
        <p14:creationId xmlns:p14="http://schemas.microsoft.com/office/powerpoint/2010/main" val="16889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58DF-C7B2-CA6F-1584-B2BC762FC4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5ADDF2-FCC6-BAD2-FF1A-CFB487F2282C}"/>
              </a:ext>
            </a:extLst>
          </p:cNvPr>
          <p:cNvSpPr>
            <a:spLocks noGrp="1"/>
          </p:cNvSpPr>
          <p:nvPr>
            <p:ph type="title"/>
          </p:nvPr>
        </p:nvSpPr>
        <p:spPr>
          <a:xfrm>
            <a:off x="305594" y="321064"/>
            <a:ext cx="8532812" cy="481013"/>
          </a:xfrm>
        </p:spPr>
        <p:txBody>
          <a:bodyPr/>
          <a:lstStyle/>
          <a:p>
            <a:r>
              <a:rPr lang="en-GB" dirty="0"/>
              <a:t>Student debtors – revenue allocation for fees (continue)</a:t>
            </a:r>
          </a:p>
        </p:txBody>
      </p:sp>
      <p:sp>
        <p:nvSpPr>
          <p:cNvPr id="20" name="TextBox 19">
            <a:extLst>
              <a:ext uri="{FF2B5EF4-FFF2-40B4-BE49-F238E27FC236}">
                <a16:creationId xmlns:a16="http://schemas.microsoft.com/office/drawing/2014/main" id="{D157B7CC-3F6B-F754-03F4-813D61770E50}"/>
              </a:ext>
            </a:extLst>
          </p:cNvPr>
          <p:cNvSpPr txBox="1"/>
          <p:nvPr/>
        </p:nvSpPr>
        <p:spPr>
          <a:xfrm>
            <a:off x="312449" y="1047029"/>
            <a:ext cx="8450262" cy="1295868"/>
          </a:xfrm>
          <a:prstGeom prst="rect">
            <a:avLst/>
          </a:prstGeom>
          <a:noFill/>
        </p:spPr>
        <p:txBody>
          <a:bodyPr wrap="square" rtlCol="0">
            <a:spAutoFit/>
          </a:bodyPr>
          <a:lstStyle/>
          <a:p>
            <a:pPr>
              <a:lnSpc>
                <a:spcPct val="150000"/>
              </a:lnSpc>
            </a:pPr>
            <a:r>
              <a:rPr lang="en-ZA" dirty="0"/>
              <a:t>Once data is recorded in the GL</a:t>
            </a:r>
          </a:p>
          <a:p>
            <a:pPr marL="742950" lvl="1" indent="-285750">
              <a:lnSpc>
                <a:spcPct val="150000"/>
              </a:lnSpc>
              <a:buFont typeface="Arial" panose="020B0604020202020204" pitchFamily="34" charset="0"/>
              <a:buChar char="•"/>
            </a:pPr>
            <a:r>
              <a:rPr lang="en-ZA" dirty="0"/>
              <a:t>Transactions per type report – {FGLOR1-21}. Can do pivot tables.</a:t>
            </a:r>
          </a:p>
          <a:p>
            <a:pPr marL="742950" lvl="1" indent="-285750">
              <a:lnSpc>
                <a:spcPct val="150000"/>
              </a:lnSpc>
              <a:buFont typeface="Arial" panose="020B0604020202020204" pitchFamily="34" charset="0"/>
              <a:buChar char="•"/>
            </a:pPr>
            <a:r>
              <a:rPr lang="en-ZA" dirty="0"/>
              <a:t>Easily ID “issues” or incorrect fee set up.</a:t>
            </a:r>
          </a:p>
        </p:txBody>
      </p:sp>
    </p:spTree>
    <p:extLst>
      <p:ext uri="{BB962C8B-B14F-4D97-AF65-F5344CB8AC3E}">
        <p14:creationId xmlns:p14="http://schemas.microsoft.com/office/powerpoint/2010/main" val="46749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F27E-6198-B73E-C003-62A434ED851A}"/>
            </a:ext>
          </a:extLst>
        </p:cNvPr>
        <p:cNvGrpSpPr/>
        <p:nvPr/>
      </p:nvGrpSpPr>
      <p:grpSpPr>
        <a:xfrm>
          <a:off x="0" y="0"/>
          <a:ext cx="0" cy="0"/>
          <a:chOff x="0" y="0"/>
          <a:chExt cx="0" cy="0"/>
        </a:xfrm>
      </p:grpSpPr>
      <p:pic>
        <p:nvPicPr>
          <p:cNvPr id="3" name="Content Placeholder 2" descr="A diagram of a diagram&#10;&#10;AI-generated content may be incorrect.">
            <a:extLst>
              <a:ext uri="{FF2B5EF4-FFF2-40B4-BE49-F238E27FC236}">
                <a16:creationId xmlns:a16="http://schemas.microsoft.com/office/drawing/2014/main" id="{8A60E896-6F96-C0D4-1628-7BF18C50362A}"/>
              </a:ext>
            </a:extLst>
          </p:cNvPr>
          <p:cNvPicPr>
            <a:picLocks noGrp="1" noChangeAspect="1"/>
          </p:cNvPicPr>
          <p:nvPr>
            <p:ph sz="quarter" idx="10"/>
          </p:nvPr>
        </p:nvPicPr>
        <p:blipFill>
          <a:blip r:embed="rId3"/>
          <a:srcRect b="5811"/>
          <a:stretch/>
        </p:blipFill>
        <p:spPr>
          <a:xfrm>
            <a:off x="555252" y="779463"/>
            <a:ext cx="7609034" cy="3549941"/>
          </a:xfrm>
          <a:ln>
            <a:solidFill>
              <a:schemeClr val="tx2"/>
            </a:solidFill>
          </a:ln>
        </p:spPr>
      </p:pic>
      <p:sp>
        <p:nvSpPr>
          <p:cNvPr id="4" name="Title 3">
            <a:extLst>
              <a:ext uri="{FF2B5EF4-FFF2-40B4-BE49-F238E27FC236}">
                <a16:creationId xmlns:a16="http://schemas.microsoft.com/office/drawing/2014/main" id="{55964F78-7C4F-D867-E27A-9C3B2055063E}"/>
              </a:ext>
            </a:extLst>
          </p:cNvPr>
          <p:cNvSpPr>
            <a:spLocks noGrp="1"/>
          </p:cNvSpPr>
          <p:nvPr>
            <p:ph type="title"/>
          </p:nvPr>
        </p:nvSpPr>
        <p:spPr>
          <a:xfrm>
            <a:off x="303213" y="298450"/>
            <a:ext cx="8532812" cy="481013"/>
          </a:xfrm>
        </p:spPr>
        <p:txBody>
          <a:bodyPr/>
          <a:lstStyle/>
          <a:p>
            <a:r>
              <a:rPr lang="en-GB" dirty="0"/>
              <a:t>Student debtors – debt allocation for fees, multiple account types</a:t>
            </a:r>
          </a:p>
        </p:txBody>
      </p:sp>
      <p:pic>
        <p:nvPicPr>
          <p:cNvPr id="7" name="Picture 6">
            <a:extLst>
              <a:ext uri="{FF2B5EF4-FFF2-40B4-BE49-F238E27FC236}">
                <a16:creationId xmlns:a16="http://schemas.microsoft.com/office/drawing/2014/main" id="{F56711D4-D936-1ECD-1DBE-EFB0DDED0918}"/>
              </a:ext>
            </a:extLst>
          </p:cNvPr>
          <p:cNvPicPr>
            <a:picLocks noChangeAspect="1"/>
          </p:cNvPicPr>
          <p:nvPr/>
        </p:nvPicPr>
        <p:blipFill>
          <a:blip r:embed="rId4"/>
          <a:stretch>
            <a:fillRect/>
          </a:stretch>
        </p:blipFill>
        <p:spPr>
          <a:xfrm>
            <a:off x="149291" y="985024"/>
            <a:ext cx="8532813" cy="3178213"/>
          </a:xfrm>
          <a:prstGeom prst="rect">
            <a:avLst/>
          </a:prstGeom>
          <a:ln>
            <a:solidFill>
              <a:schemeClr val="accent1"/>
            </a:solidFill>
          </a:ln>
        </p:spPr>
      </p:pic>
      <p:pic>
        <p:nvPicPr>
          <p:cNvPr id="9" name="Picture 8">
            <a:extLst>
              <a:ext uri="{FF2B5EF4-FFF2-40B4-BE49-F238E27FC236}">
                <a16:creationId xmlns:a16="http://schemas.microsoft.com/office/drawing/2014/main" id="{DE28B6B5-A6A0-06A3-E102-92D13586BC7F}"/>
              </a:ext>
            </a:extLst>
          </p:cNvPr>
          <p:cNvPicPr>
            <a:picLocks noChangeAspect="1"/>
          </p:cNvPicPr>
          <p:nvPr/>
        </p:nvPicPr>
        <p:blipFill>
          <a:blip r:embed="rId5"/>
          <a:stretch>
            <a:fillRect/>
          </a:stretch>
        </p:blipFill>
        <p:spPr>
          <a:xfrm>
            <a:off x="83975" y="779463"/>
            <a:ext cx="8836025" cy="3736952"/>
          </a:xfrm>
          <a:prstGeom prst="rect">
            <a:avLst/>
          </a:prstGeom>
          <a:ln>
            <a:solidFill>
              <a:schemeClr val="accent1"/>
            </a:solidFill>
          </a:ln>
        </p:spPr>
      </p:pic>
    </p:spTree>
    <p:extLst>
      <p:ext uri="{BB962C8B-B14F-4D97-AF65-F5344CB8AC3E}">
        <p14:creationId xmlns:p14="http://schemas.microsoft.com/office/powerpoint/2010/main" val="416154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EF70-7518-E527-402E-662699689B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8AAA93-29DF-5C68-0376-922F4FF50FB4}"/>
              </a:ext>
            </a:extLst>
          </p:cNvPr>
          <p:cNvSpPr>
            <a:spLocks noGrp="1"/>
          </p:cNvSpPr>
          <p:nvPr>
            <p:ph type="title"/>
          </p:nvPr>
        </p:nvSpPr>
        <p:spPr>
          <a:xfrm>
            <a:off x="303213" y="298450"/>
            <a:ext cx="8532812" cy="481013"/>
          </a:xfrm>
        </p:spPr>
        <p:txBody>
          <a:bodyPr/>
          <a:lstStyle/>
          <a:p>
            <a:r>
              <a:rPr lang="en-GB" dirty="0"/>
              <a:t>Student debtors – outstanding debt</a:t>
            </a:r>
          </a:p>
        </p:txBody>
      </p:sp>
      <p:sp>
        <p:nvSpPr>
          <p:cNvPr id="6" name="TextBox 5">
            <a:extLst>
              <a:ext uri="{FF2B5EF4-FFF2-40B4-BE49-F238E27FC236}">
                <a16:creationId xmlns:a16="http://schemas.microsoft.com/office/drawing/2014/main" id="{38E097A3-49E6-84E6-799A-78CFDB577696}"/>
              </a:ext>
            </a:extLst>
          </p:cNvPr>
          <p:cNvSpPr txBox="1"/>
          <p:nvPr/>
        </p:nvSpPr>
        <p:spPr>
          <a:xfrm>
            <a:off x="312449" y="1047029"/>
            <a:ext cx="8450262" cy="2126864"/>
          </a:xfrm>
          <a:prstGeom prst="rect">
            <a:avLst/>
          </a:prstGeom>
          <a:noFill/>
        </p:spPr>
        <p:txBody>
          <a:bodyPr wrap="square" rtlCol="0">
            <a:spAutoFit/>
          </a:bodyPr>
          <a:lstStyle/>
          <a:p>
            <a:pPr>
              <a:lnSpc>
                <a:spcPct val="150000"/>
              </a:lnSpc>
            </a:pPr>
            <a:r>
              <a:rPr lang="en-ZA" dirty="0"/>
              <a:t>Looking at student debt, there are a number of reports available:</a:t>
            </a:r>
          </a:p>
          <a:p>
            <a:pPr marL="742950" lvl="1" indent="-285750">
              <a:lnSpc>
                <a:spcPct val="150000"/>
              </a:lnSpc>
              <a:buFont typeface="Arial" panose="020B0604020202020204" pitchFamily="34" charset="0"/>
              <a:buChar char="•"/>
            </a:pPr>
            <a:r>
              <a:rPr lang="en-ZA" dirty="0"/>
              <a:t>{FSAOR2-4} – total debit/credit</a:t>
            </a:r>
          </a:p>
          <a:p>
            <a:pPr marL="742950" lvl="1" indent="-285750">
              <a:lnSpc>
                <a:spcPct val="150000"/>
              </a:lnSpc>
              <a:buFont typeface="Arial" panose="020B0604020202020204" pitchFamily="34" charset="0"/>
              <a:buChar char="•"/>
            </a:pPr>
            <a:r>
              <a:rPr lang="en-ZA" dirty="0"/>
              <a:t>{FSAOR2-25} – balances/ageing</a:t>
            </a:r>
          </a:p>
          <a:p>
            <a:pPr marL="742950" lvl="1" indent="-285750">
              <a:lnSpc>
                <a:spcPct val="150000"/>
              </a:lnSpc>
              <a:buFont typeface="Arial" panose="020B0604020202020204" pitchFamily="34" charset="0"/>
              <a:buChar char="•"/>
            </a:pPr>
            <a:r>
              <a:rPr lang="en-ZA" dirty="0"/>
              <a:t>FSAOR2-31} – ageing per year **</a:t>
            </a:r>
          </a:p>
          <a:p>
            <a:pPr marL="742950" lvl="1" indent="-285750">
              <a:lnSpc>
                <a:spcPct val="150000"/>
              </a:lnSpc>
              <a:buFont typeface="Arial" panose="020B0604020202020204" pitchFamily="34" charset="0"/>
              <a:buChar char="•"/>
            </a:pPr>
            <a:r>
              <a:rPr lang="en-ZA" dirty="0"/>
              <a:t>{FSAOR2-32} – fees raised per year</a:t>
            </a:r>
          </a:p>
        </p:txBody>
      </p:sp>
    </p:spTree>
    <p:extLst>
      <p:ext uri="{BB962C8B-B14F-4D97-AF65-F5344CB8AC3E}">
        <p14:creationId xmlns:p14="http://schemas.microsoft.com/office/powerpoint/2010/main" val="39588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C443A-433C-95F6-7C2A-DE1C8EC995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048A6D-B5A2-8FE1-F798-F82530032EA4}"/>
              </a:ext>
            </a:extLst>
          </p:cNvPr>
          <p:cNvSpPr>
            <a:spLocks noGrp="1"/>
          </p:cNvSpPr>
          <p:nvPr>
            <p:ph type="title"/>
          </p:nvPr>
        </p:nvSpPr>
        <p:spPr>
          <a:xfrm>
            <a:off x="303213" y="298450"/>
            <a:ext cx="8532812" cy="481013"/>
          </a:xfrm>
        </p:spPr>
        <p:txBody>
          <a:bodyPr/>
          <a:lstStyle/>
          <a:p>
            <a:r>
              <a:rPr lang="en-GB" dirty="0"/>
              <a:t>Student debtors – age analysis</a:t>
            </a:r>
          </a:p>
        </p:txBody>
      </p:sp>
      <p:sp>
        <p:nvSpPr>
          <p:cNvPr id="6" name="TextBox 5">
            <a:extLst>
              <a:ext uri="{FF2B5EF4-FFF2-40B4-BE49-F238E27FC236}">
                <a16:creationId xmlns:a16="http://schemas.microsoft.com/office/drawing/2014/main" id="{5BECCDE9-71DE-AEB0-8445-89DAB2B4FEC1}"/>
              </a:ext>
            </a:extLst>
          </p:cNvPr>
          <p:cNvSpPr txBox="1"/>
          <p:nvPr/>
        </p:nvSpPr>
        <p:spPr>
          <a:xfrm>
            <a:off x="312449" y="1047029"/>
            <a:ext cx="8450262"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Student debtors ageing</a:t>
            </a:r>
          </a:p>
          <a:p>
            <a:pPr marL="742950" lvl="1" indent="-285750">
              <a:lnSpc>
                <a:spcPct val="150000"/>
              </a:lnSpc>
              <a:buFont typeface="Courier New" panose="02070309020205020404" pitchFamily="49" charset="0"/>
              <a:buChar char="o"/>
            </a:pPr>
            <a:r>
              <a:rPr lang="en-ZA" dirty="0"/>
              <a:t>On payment agreement – not transaction date</a:t>
            </a:r>
          </a:p>
          <a:p>
            <a:pPr marL="742950" lvl="1" indent="-285750">
              <a:lnSpc>
                <a:spcPct val="150000"/>
              </a:lnSpc>
              <a:buFont typeface="Courier New" panose="02070309020205020404" pitchFamily="49" charset="0"/>
              <a:buChar char="o"/>
            </a:pPr>
            <a:endParaRPr lang="en-ZA" dirty="0"/>
          </a:p>
          <a:p>
            <a:pPr marL="285750" indent="-285750">
              <a:lnSpc>
                <a:spcPct val="150000"/>
              </a:lnSpc>
              <a:buFont typeface="Arial" panose="020B0604020202020204" pitchFamily="34" charset="0"/>
              <a:buChar char="•"/>
            </a:pPr>
            <a:r>
              <a:rPr lang="en-ZA" dirty="0"/>
              <a:t>How does it work?</a:t>
            </a:r>
          </a:p>
          <a:p>
            <a:pPr marL="742950" lvl="1" indent="-285750">
              <a:lnSpc>
                <a:spcPct val="150000"/>
              </a:lnSpc>
              <a:buFont typeface="Courier New" panose="02070309020205020404" pitchFamily="49" charset="0"/>
              <a:buChar char="o"/>
            </a:pPr>
            <a:r>
              <a:rPr lang="en-ZA" dirty="0"/>
              <a:t>Defined in {FSAM-24} – amount or %, days or date</a:t>
            </a:r>
          </a:p>
          <a:p>
            <a:pPr marL="742950" lvl="1" indent="-285750">
              <a:lnSpc>
                <a:spcPct val="150000"/>
              </a:lnSpc>
              <a:buFont typeface="Courier New" panose="02070309020205020404" pitchFamily="49" charset="0"/>
              <a:buChar char="o"/>
            </a:pPr>
            <a:r>
              <a:rPr lang="en-ZA" dirty="0"/>
              <a:t>{FSAM-25} – NB there are two tabs.</a:t>
            </a:r>
          </a:p>
          <a:p>
            <a:pPr marL="742950" lvl="1" indent="-285750">
              <a:lnSpc>
                <a:spcPct val="150000"/>
              </a:lnSpc>
              <a:buFont typeface="Courier New" panose="02070309020205020404" pitchFamily="49" charset="0"/>
              <a:buChar char="o"/>
            </a:pPr>
            <a:r>
              <a:rPr lang="en-ZA" dirty="0"/>
              <a:t>{FCSM-1} – look at cash and terms, this and next year</a:t>
            </a:r>
          </a:p>
        </p:txBody>
      </p:sp>
      <p:pic>
        <p:nvPicPr>
          <p:cNvPr id="3" name="Picture 2">
            <a:extLst>
              <a:ext uri="{FF2B5EF4-FFF2-40B4-BE49-F238E27FC236}">
                <a16:creationId xmlns:a16="http://schemas.microsoft.com/office/drawing/2014/main" id="{A94BAA0A-3D0E-46F6-4BB0-D3BA4F14A577}"/>
              </a:ext>
            </a:extLst>
          </p:cNvPr>
          <p:cNvPicPr>
            <a:picLocks noChangeAspect="1"/>
          </p:cNvPicPr>
          <p:nvPr/>
        </p:nvPicPr>
        <p:blipFill>
          <a:blip r:embed="rId3"/>
          <a:stretch>
            <a:fillRect/>
          </a:stretch>
        </p:blipFill>
        <p:spPr>
          <a:xfrm>
            <a:off x="1651267" y="779463"/>
            <a:ext cx="5799527" cy="3689900"/>
          </a:xfrm>
          <a:prstGeom prst="rect">
            <a:avLst/>
          </a:prstGeom>
          <a:ln>
            <a:solidFill>
              <a:schemeClr val="accent1"/>
            </a:solidFill>
          </a:ln>
        </p:spPr>
      </p:pic>
      <p:pic>
        <p:nvPicPr>
          <p:cNvPr id="7" name="Picture 6">
            <a:extLst>
              <a:ext uri="{FF2B5EF4-FFF2-40B4-BE49-F238E27FC236}">
                <a16:creationId xmlns:a16="http://schemas.microsoft.com/office/drawing/2014/main" id="{5C44D666-0A41-0478-2CA9-34928CE2A597}"/>
              </a:ext>
            </a:extLst>
          </p:cNvPr>
          <p:cNvPicPr>
            <a:picLocks noChangeAspect="1"/>
          </p:cNvPicPr>
          <p:nvPr/>
        </p:nvPicPr>
        <p:blipFill>
          <a:blip r:embed="rId4"/>
          <a:stretch>
            <a:fillRect/>
          </a:stretch>
        </p:blipFill>
        <p:spPr>
          <a:xfrm>
            <a:off x="129676" y="1095200"/>
            <a:ext cx="8633035" cy="2957861"/>
          </a:xfrm>
          <a:prstGeom prst="rect">
            <a:avLst/>
          </a:prstGeom>
          <a:ln>
            <a:solidFill>
              <a:schemeClr val="accent1"/>
            </a:solidFill>
          </a:ln>
        </p:spPr>
      </p:pic>
      <p:grpSp>
        <p:nvGrpSpPr>
          <p:cNvPr id="8" name="Group 7">
            <a:extLst>
              <a:ext uri="{FF2B5EF4-FFF2-40B4-BE49-F238E27FC236}">
                <a16:creationId xmlns:a16="http://schemas.microsoft.com/office/drawing/2014/main" id="{3F91EB47-E0FE-C0E0-8ADD-E2DD2CD30AEC}"/>
              </a:ext>
            </a:extLst>
          </p:cNvPr>
          <p:cNvGrpSpPr/>
          <p:nvPr/>
        </p:nvGrpSpPr>
        <p:grpSpPr>
          <a:xfrm>
            <a:off x="1697650" y="678900"/>
            <a:ext cx="5874837" cy="3962222"/>
            <a:chOff x="904987" y="173842"/>
            <a:chExt cx="6933121" cy="4675971"/>
          </a:xfrm>
        </p:grpSpPr>
        <p:pic>
          <p:nvPicPr>
            <p:cNvPr id="2" name="Picture 1">
              <a:extLst>
                <a:ext uri="{FF2B5EF4-FFF2-40B4-BE49-F238E27FC236}">
                  <a16:creationId xmlns:a16="http://schemas.microsoft.com/office/drawing/2014/main" id="{6FBC0F19-5A42-1048-9C27-DFEEB5F5C099}"/>
                </a:ext>
              </a:extLst>
            </p:cNvPr>
            <p:cNvPicPr>
              <a:picLocks noChangeAspect="1"/>
            </p:cNvPicPr>
            <p:nvPr/>
          </p:nvPicPr>
          <p:blipFill>
            <a:blip r:embed="rId5"/>
            <a:stretch>
              <a:fillRect/>
            </a:stretch>
          </p:blipFill>
          <p:spPr>
            <a:xfrm>
              <a:off x="904987" y="173842"/>
              <a:ext cx="6933121" cy="4675971"/>
            </a:xfrm>
            <a:prstGeom prst="rect">
              <a:avLst/>
            </a:prstGeom>
            <a:ln>
              <a:solidFill>
                <a:schemeClr val="accent1"/>
              </a:solidFill>
            </a:ln>
          </p:spPr>
        </p:pic>
        <p:sp>
          <p:nvSpPr>
            <p:cNvPr id="5" name="TextBox 4">
              <a:extLst>
                <a:ext uri="{FF2B5EF4-FFF2-40B4-BE49-F238E27FC236}">
                  <a16:creationId xmlns:a16="http://schemas.microsoft.com/office/drawing/2014/main" id="{EE5CF0DC-72FE-91CE-8ACB-0183503CE91A}"/>
                </a:ext>
              </a:extLst>
            </p:cNvPr>
            <p:cNvSpPr txBox="1"/>
            <p:nvPr/>
          </p:nvSpPr>
          <p:spPr>
            <a:xfrm>
              <a:off x="4954555" y="779463"/>
              <a:ext cx="2496239" cy="584775"/>
            </a:xfrm>
            <a:prstGeom prst="rect">
              <a:avLst/>
            </a:prstGeom>
            <a:noFill/>
          </p:spPr>
          <p:txBody>
            <a:bodyPr wrap="square" rtlCol="0">
              <a:spAutoFit/>
            </a:bodyPr>
            <a:lstStyle/>
            <a:p>
              <a:pPr algn="ctr"/>
              <a:r>
                <a:rPr lang="en-ZA" sz="3200" dirty="0">
                  <a:solidFill>
                    <a:schemeClr val="accent1"/>
                  </a:solidFill>
                </a:rPr>
                <a:t>{FSAOR2-31}</a:t>
              </a:r>
            </a:p>
          </p:txBody>
        </p:sp>
      </p:grpSp>
      <p:pic>
        <p:nvPicPr>
          <p:cNvPr id="12" name="Picture 11">
            <a:extLst>
              <a:ext uri="{FF2B5EF4-FFF2-40B4-BE49-F238E27FC236}">
                <a16:creationId xmlns:a16="http://schemas.microsoft.com/office/drawing/2014/main" id="{29AA541B-E81D-FB85-D893-28B0130511C9}"/>
              </a:ext>
            </a:extLst>
          </p:cNvPr>
          <p:cNvPicPr>
            <a:picLocks noChangeAspect="1"/>
          </p:cNvPicPr>
          <p:nvPr/>
        </p:nvPicPr>
        <p:blipFill>
          <a:blip r:embed="rId6"/>
          <a:stretch>
            <a:fillRect/>
          </a:stretch>
        </p:blipFill>
        <p:spPr>
          <a:xfrm>
            <a:off x="1380979" y="687021"/>
            <a:ext cx="6313202" cy="3933566"/>
          </a:xfrm>
          <a:prstGeom prst="rect">
            <a:avLst/>
          </a:prstGeom>
        </p:spPr>
      </p:pic>
    </p:spTree>
    <p:extLst>
      <p:ext uri="{BB962C8B-B14F-4D97-AF65-F5344CB8AC3E}">
        <p14:creationId xmlns:p14="http://schemas.microsoft.com/office/powerpoint/2010/main" val="14180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BAE35A0-A99A-42FF-B634-75209A15A9BB}">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3.xml><?xml version="1.0" encoding="utf-8"?>
<ds:datastoreItem xmlns:ds="http://schemas.openxmlformats.org/officeDocument/2006/customXml" ds:itemID="{86565FD9-A3BA-4288-9BD1-1A41BB257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9589</TotalTime>
  <Words>2307</Words>
  <Application>Microsoft Office PowerPoint</Application>
  <PresentationFormat>Custom</PresentationFormat>
  <Paragraphs>251</Paragraphs>
  <Slides>32</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Cambria</vt:lpstr>
      <vt:lpstr>Courier New</vt:lpstr>
      <vt:lpstr>Title Slides</vt:lpstr>
      <vt:lpstr>Index Slides</vt:lpstr>
      <vt:lpstr>Content Slides</vt:lpstr>
      <vt:lpstr>Maximizing Efficiency and Accuracy: Strategies for Effective Use of Finance Systems in Streamlined Reporting</vt:lpstr>
      <vt:lpstr>How do you maximize efficiency and accuracy in financial reporting by using functionality that exists in the system? </vt:lpstr>
      <vt:lpstr>PowerPoint Presentation</vt:lpstr>
      <vt:lpstr>Student debtors</vt:lpstr>
      <vt:lpstr>Student debtors – revenue allocation for fees</vt:lpstr>
      <vt:lpstr>Student debtors – revenue allocation for fees (continue)</vt:lpstr>
      <vt:lpstr>Student debtors – debt allocation for fees, multiple account types</vt:lpstr>
      <vt:lpstr>Student debtors – outstanding debt</vt:lpstr>
      <vt:lpstr>Student debtors – age analysis</vt:lpstr>
      <vt:lpstr>Student debtors – default account type</vt:lpstr>
      <vt:lpstr>PowerPoint Presentation</vt:lpstr>
      <vt:lpstr>Accounts Receivable</vt:lpstr>
      <vt:lpstr>Sundry debtors – age analysis</vt:lpstr>
      <vt:lpstr>Cash Book</vt:lpstr>
      <vt:lpstr>Cash Book - Reconciliations</vt:lpstr>
      <vt:lpstr>Cash Book – reconciliations (continue)</vt:lpstr>
      <vt:lpstr>Procurement Management</vt:lpstr>
      <vt:lpstr>Procurement Management – “Common” queries</vt:lpstr>
      <vt:lpstr>Procurement Management – incorrect budget</vt:lpstr>
      <vt:lpstr>Procurement Management – {FPMOR2-4}</vt:lpstr>
      <vt:lpstr>Procurement Management – incorrect cash flow</vt:lpstr>
      <vt:lpstr>Procurement Management – payments outside the system</vt:lpstr>
      <vt:lpstr>Procurement management – retain invoices</vt:lpstr>
      <vt:lpstr>General Ledger</vt:lpstr>
      <vt:lpstr>General Ledger – what happens with year end?</vt:lpstr>
      <vt:lpstr>General Ledger – what happens with year end? (step 1)</vt:lpstr>
      <vt:lpstr>General Ledger – what happens with year end? (step 1 continue)</vt:lpstr>
      <vt:lpstr>General Ledger – what happens with year end? (step 2)</vt:lpstr>
      <vt:lpstr>General Ledger – what happens with year end? (step 3)</vt:lpstr>
      <vt:lpstr>General Ledger – what happens with year end?</vt:lpstr>
      <vt:lpstr>General Ledger – Report parameters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118</cp:revision>
  <dcterms:created xsi:type="dcterms:W3CDTF">2023-07-06T09:53:04Z</dcterms:created>
  <dcterms:modified xsi:type="dcterms:W3CDTF">2025-03-05T14:56:05Z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